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 bookmarkIdSeed="2">
  <p:sldMasterIdLst>
    <p:sldMasterId id="2147483648" r:id="rId1"/>
  </p:sldMasterIdLst>
  <p:sldIdLst>
    <p:sldId id="256" r:id="rId2"/>
    <p:sldId id="257" r:id="rId3"/>
    <p:sldId id="268" r:id="rId4"/>
    <p:sldId id="271" r:id="rId5"/>
    <p:sldId id="270" r:id="rId6"/>
    <p:sldId id="272" r:id="rId7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2164"/>
    <a:srgbClr val="0EA1DC"/>
    <a:srgbClr val="8BD0BF"/>
    <a:srgbClr val="F386A1"/>
    <a:srgbClr val="FFD500"/>
    <a:srgbClr val="E41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6327"/>
  </p:normalViewPr>
  <p:slideViewPr>
    <p:cSldViewPr snapToGrid="0">
      <p:cViewPr varScale="1">
        <p:scale>
          <a:sx n="63" d="100"/>
          <a:sy n="63" d="100"/>
        </p:scale>
        <p:origin x="5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DE5BA-5FAE-F499-F76C-51EEE242E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6DD9C-B1AE-020D-243A-995CECE2A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90482-46DA-45DC-9684-2001F8900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B70C-BF5A-5D4C-9596-9801CD5AA689}" type="datetimeFigureOut">
              <a:rPr lang="en-NL" smtClean="0"/>
              <a:t>04/16/2024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6303E-A804-31CD-BA40-93E6AA08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1EF53-CC30-0F54-EEC3-E7F7AB393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2103-E7A5-B24D-BF4F-2A18EAA48546}" type="slidenum">
              <a:rPr lang="en-NL" smtClean="0"/>
              <a:t>‹nr.›</a:t>
            </a:fld>
            <a:endParaRPr lang="en-NL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40D34A-9DBD-2071-D88C-4731614DE9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61244" y="5993588"/>
            <a:ext cx="3846444" cy="61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31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01C23-82E3-F250-07E2-04C5BF5FA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9B01F7-D9A8-CD50-31C8-806492FC9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BBAA9-E08D-6181-083E-FE2BDFC3C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B70C-BF5A-5D4C-9596-9801CD5AA689}" type="datetimeFigureOut">
              <a:rPr lang="en-NL" smtClean="0"/>
              <a:t>04/16/2024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0C0E0-1573-FB1F-9A8B-5CC9E31D1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5A521-5462-06CB-85AD-5DF9AC596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2103-E7A5-B24D-BF4F-2A18EAA4854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6844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88A398-DE47-2B82-AE39-284B95E2F2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85FE7-FF9A-0C18-59D8-8AA63FCBA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064CE-96A2-C507-4BCE-407AF4B71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B70C-BF5A-5D4C-9596-9801CD5AA689}" type="datetimeFigureOut">
              <a:rPr lang="en-NL" smtClean="0"/>
              <a:t>04/16/2024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EA18C-24D4-B843-7B9F-F91F30BA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0EC63-4653-BC59-C568-3ABD7CED3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2103-E7A5-B24D-BF4F-2A18EAA4854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4361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AA36C-6AD9-6A59-A45A-8983C16AA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5B05C-C221-7ACD-D420-B18801168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89901-7FD8-7802-2A66-D5076410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B70C-BF5A-5D4C-9596-9801CD5AA689}" type="datetimeFigureOut">
              <a:rPr lang="en-NL" smtClean="0"/>
              <a:t>04/16/2024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D6440-6631-0DCD-9F7F-F58484998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0D45C-8608-FFD0-B311-84CF76F31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2103-E7A5-B24D-BF4F-2A18EAA4854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8289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1A06E-7D8F-1AA4-7EC5-19F2FF672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GB" dirty="0"/>
              <a:t>Click to edit Master title style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846E9-13F4-280E-CDD0-8C3C58BB6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EA708-D328-1048-9C7E-BA6C9C3A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B70C-BF5A-5D4C-9596-9801CD5AA689}" type="datetimeFigureOut">
              <a:rPr lang="en-NL" smtClean="0"/>
              <a:t>04/16/2024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4429B-2380-0A54-9A14-15E4E92F8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49D5A-6210-6A8F-B12E-7EC98F16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2103-E7A5-B24D-BF4F-2A18EAA4854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2180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7F6CA-A6C2-4178-E2A4-0D4F54865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0003F-CB8B-EB57-3CF8-FE11DBCDA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NL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DB3661-BFC3-C2BC-1ACF-3583F7D7F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859C61-07A4-36C1-5411-BDA1E931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B70C-BF5A-5D4C-9596-9801CD5AA689}" type="datetimeFigureOut">
              <a:rPr lang="en-NL" smtClean="0"/>
              <a:t>04/16/2024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80D06-395D-2405-F874-CED32040B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926C9-2AC6-7B2C-CE42-FD5DD46FD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2103-E7A5-B24D-BF4F-2A18EAA4854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5725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DF4E4-6ED7-E0F5-65D6-F545C89C6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FA317-68E4-EBD7-F61C-01B1ED934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D3C8C-D1FA-1AD6-CB88-A92E38C28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7BF9E6-9301-4235-64BB-8DD92EA7E6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659F5-1645-26E9-CD63-1AC7ADE32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0D4212-5DF6-910B-8178-45F3717F9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B70C-BF5A-5D4C-9596-9801CD5AA689}" type="datetimeFigureOut">
              <a:rPr lang="en-NL" smtClean="0"/>
              <a:t>04/16/2024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CE54CD-BB98-1D2B-08A4-F2125D46D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F43F75-B057-BCE9-F359-5C2935E69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2103-E7A5-B24D-BF4F-2A18EAA4854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1526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3B92-C48B-F378-0353-F2F1688AC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62D577-A8F1-BB28-EFA0-2C5C9B221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B70C-BF5A-5D4C-9596-9801CD5AA689}" type="datetimeFigureOut">
              <a:rPr lang="en-NL" smtClean="0"/>
              <a:t>04/16/2024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6243DD-A3CE-74D9-337E-F2D642750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B4190-B733-CE22-521C-6D32C4325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2103-E7A5-B24D-BF4F-2A18EAA4854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4401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E2239A-70CC-DFC0-C911-C296D48D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B70C-BF5A-5D4C-9596-9801CD5AA689}" type="datetimeFigureOut">
              <a:rPr lang="en-NL" smtClean="0"/>
              <a:t>04/16/2024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652F42-0659-C6CC-7BB9-B8CB62196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B00ADD-71EC-5C3F-C803-AFAEEE45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2103-E7A5-B24D-BF4F-2A18EAA4854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584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AB9D1-C0E8-A6C2-0E7C-FC7EAF40D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AB1B8-9B13-B5EA-360A-583332073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F39AC2-9E39-D11A-B0CF-48AE27346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499D19-FC66-1EB2-F0F0-F1FE9F40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B70C-BF5A-5D4C-9596-9801CD5AA689}" type="datetimeFigureOut">
              <a:rPr lang="en-NL" smtClean="0"/>
              <a:t>04/16/2024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BCB09-F65C-5717-C8B7-06D21E611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FCE09-0E18-C430-6371-A4A7B6F2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2103-E7A5-B24D-BF4F-2A18EAA4854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7782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34199-6581-B150-A71D-6A9DF846A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458B2E-1A20-B02A-6D12-9066D007F7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8DC98-DF7A-60DC-8178-2EE178D46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65881-2AF4-ACD8-C3F1-35C79B32E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B70C-BF5A-5D4C-9596-9801CD5AA689}" type="datetimeFigureOut">
              <a:rPr lang="en-NL" smtClean="0"/>
              <a:t>04/16/2024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6B100-2578-DC68-4AB3-C72C25E16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768776-12C4-9E5C-2779-32700A11C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2103-E7A5-B24D-BF4F-2A18EAA4854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6375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239AD9-BD5B-33D0-6D31-019F6611A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7D144-A201-5897-3FBE-6BDD6D3A3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31EF1-E120-F57A-1584-22AEC09163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BB70C-BF5A-5D4C-9596-9801CD5AA689}" type="datetimeFigureOut">
              <a:rPr lang="en-NL" smtClean="0"/>
              <a:t>04/16/2024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ACA0E-8353-BD96-F15A-5ECCC8847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C77CD-CA19-5E2D-9EEC-B9D59CE3A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A2103-E7A5-B24D-BF4F-2A18EAA48546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5563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percu" panose="02000506040000020004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ercu" panose="02000506040000020004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ercu" panose="02000506040000020004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ercu" panose="02000506040000020004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ercu" panose="02000506040000020004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ercu" panose="02000506040000020004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dirkweber.nl/boeken/naar-de-rand-van-de-wereld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hoezomediawijs.nl/influencers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054A8-4E21-0C4F-2C83-D455BA6FA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63028"/>
          </a:xfrm>
        </p:spPr>
        <p:txBody>
          <a:bodyPr/>
          <a:lstStyle/>
          <a:p>
            <a:r>
              <a:rPr lang="nl-NL" dirty="0"/>
              <a:t>Lekker eigenwijs</a:t>
            </a:r>
            <a:r>
              <a:rPr lang="en-NL" dirty="0"/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4109A7-1B2D-D8FF-9BF1-561207A7F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16848"/>
            <a:ext cx="9144000" cy="1655762"/>
          </a:xfrm>
        </p:spPr>
        <p:txBody>
          <a:bodyPr>
            <a:normAutofit/>
          </a:bodyPr>
          <a:lstStyle/>
          <a:p>
            <a:r>
              <a:rPr lang="nl-NL" sz="2800" dirty="0"/>
              <a:t>Korte opdracht Kinderboekenweek </a:t>
            </a:r>
          </a:p>
          <a:p>
            <a:r>
              <a:rPr lang="nl-NL" sz="2800" dirty="0"/>
              <a:t>Groep 7-8</a:t>
            </a:r>
          </a:p>
          <a:p>
            <a:r>
              <a:rPr lang="nl-NL" sz="1800" dirty="0"/>
              <a:t>Een bewerking van het project </a:t>
            </a:r>
            <a:r>
              <a:rPr lang="nl-NL" sz="1800" i="1" dirty="0"/>
              <a:t>Een andere wereld </a:t>
            </a:r>
            <a:r>
              <a:rPr lang="nl-NL" sz="1800" dirty="0"/>
              <a:t>|</a:t>
            </a:r>
            <a:r>
              <a:rPr lang="nl-NL" sz="1800" i="1" dirty="0"/>
              <a:t> </a:t>
            </a:r>
            <a:r>
              <a:rPr lang="nl-NL" sz="1800" dirty="0"/>
              <a:t>Literatuur | Utopie | Groep 7-8</a:t>
            </a:r>
            <a:endParaRPr lang="en-NL" sz="1800" dirty="0"/>
          </a:p>
        </p:txBody>
      </p:sp>
      <p:pic>
        <p:nvPicPr>
          <p:cNvPr id="6" name="Picture 5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2F939D0E-FC3F-6895-CF7C-78F540A458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5824638"/>
            <a:ext cx="4114801" cy="714274"/>
          </a:xfrm>
          <a:prstGeom prst="rect">
            <a:avLst/>
          </a:prstGeom>
        </p:spPr>
      </p:pic>
      <p:pic>
        <p:nvPicPr>
          <p:cNvPr id="7" name="Picture 6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0C6A6911-61FD-33FC-36C6-24076F59100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58618" y="6024913"/>
            <a:ext cx="4114801" cy="71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922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054A8-4E21-0C4F-2C83-D455BA6FA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183" y="1201876"/>
            <a:ext cx="5155095" cy="1263028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l-NL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 de andere kant…</a:t>
            </a:r>
            <a:b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NL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4109A7-1B2D-D8FF-9BF1-561207A7F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3183" y="2277208"/>
            <a:ext cx="5155095" cy="2804746"/>
          </a:xfrm>
        </p:spPr>
        <p:txBody>
          <a:bodyPr>
            <a:normAutofit/>
          </a:bodyPr>
          <a:lstStyle/>
          <a:p>
            <a:pPr algn="l"/>
            <a:r>
              <a:rPr kumimoji="0" lang="nl-NL" sz="1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ercu" panose="02000506040000020004" pitchFamily="2" charset="77"/>
                <a:ea typeface="+mj-ea"/>
                <a:cs typeface="+mj-cs"/>
              </a:rPr>
              <a:t>Lees samen op de site van Dirk Weber het eerste hoofdstuk van het boek </a:t>
            </a:r>
            <a:r>
              <a:rPr kumimoji="0" lang="nl-NL" sz="1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ercu" panose="02000506040000020004" pitchFamily="2" charset="77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Naar de rand van de wereld</a:t>
            </a:r>
            <a:endParaRPr kumimoji="0" lang="nl-NL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percu" panose="02000506040000020004" pitchFamily="2" charset="77"/>
              <a:ea typeface="+mj-ea"/>
              <a:cs typeface="+mj-cs"/>
            </a:endParaRPr>
          </a:p>
          <a:p>
            <a:pPr algn="l"/>
            <a:r>
              <a:rPr lang="nl-NL" sz="1800" dirty="0"/>
              <a:t>Op pagina 4 staat de zin: </a:t>
            </a:r>
            <a:r>
              <a:rPr lang="nl-NL" sz="1800" i="1" dirty="0"/>
              <a:t>In de tijd voor de Crisis leefden mensen in reusachtige groepen samen als mieren in een hoop.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1800" dirty="0"/>
              <a:t>Wat wordt daarmee bedoeld denk je? </a:t>
            </a:r>
            <a:endParaRPr lang="en-NL" sz="1800" dirty="0"/>
          </a:p>
        </p:txBody>
      </p:sp>
      <p:pic>
        <p:nvPicPr>
          <p:cNvPr id="4" name="Picture 3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A32A6E74-D218-BA78-56CE-624B8BA15B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5824638"/>
            <a:ext cx="4114801" cy="714274"/>
          </a:xfrm>
          <a:prstGeom prst="rect">
            <a:avLst/>
          </a:prstGeom>
        </p:spPr>
      </p:pic>
      <p:pic>
        <p:nvPicPr>
          <p:cNvPr id="6" name="Picture 5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E91C08F7-24E0-D11C-5489-DAD73D32590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-58618" y="6024913"/>
            <a:ext cx="4114801" cy="714274"/>
          </a:xfrm>
          <a:prstGeom prst="rect">
            <a:avLst/>
          </a:prstGeom>
        </p:spPr>
      </p:pic>
      <p:pic>
        <p:nvPicPr>
          <p:cNvPr id="7" name="Picture 1">
            <a:extLst>
              <a:ext uri="{FF2B5EF4-FFF2-40B4-BE49-F238E27FC236}">
                <a16:creationId xmlns:a16="http://schemas.microsoft.com/office/drawing/2014/main" id="{8B8A82D2-FCB8-581D-BC4D-4CC0EFCD305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404287" y="1368197"/>
            <a:ext cx="3440108" cy="3440108"/>
          </a:xfrm>
          <a:prstGeom prst="rect">
            <a:avLst/>
          </a:prstGeom>
          <a:ln w="50800">
            <a:solidFill>
              <a:srgbClr val="8BD0BF"/>
            </a:solidFill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287810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5C3953-FB40-BC3C-133D-06CCCE0149E7}"/>
              </a:ext>
            </a:extLst>
          </p:cNvPr>
          <p:cNvSpPr/>
          <p:nvPr/>
        </p:nvSpPr>
        <p:spPr>
          <a:xfrm>
            <a:off x="6256879" y="861391"/>
            <a:ext cx="5566117" cy="4943061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D6D2F75-DFB9-99A1-9F19-7195823769E7}"/>
              </a:ext>
            </a:extLst>
          </p:cNvPr>
          <p:cNvSpPr/>
          <p:nvPr/>
        </p:nvSpPr>
        <p:spPr>
          <a:xfrm>
            <a:off x="425275" y="861391"/>
            <a:ext cx="5566117" cy="4943061"/>
          </a:xfrm>
          <a:prstGeom prst="rect">
            <a:avLst/>
          </a:prstGeom>
          <a:solidFill>
            <a:srgbClr val="F386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3C72D-5A04-4D24-39BE-0AF8A64D433D}"/>
              </a:ext>
            </a:extLst>
          </p:cNvPr>
          <p:cNvSpPr/>
          <p:nvPr/>
        </p:nvSpPr>
        <p:spPr>
          <a:xfrm>
            <a:off x="6256878" y="861390"/>
            <a:ext cx="5566117" cy="4943061"/>
          </a:xfrm>
          <a:prstGeom prst="rect">
            <a:avLst/>
          </a:prstGeom>
          <a:solidFill>
            <a:srgbClr val="8BD0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72940C3-6A53-B0D2-0DEF-BD5CAF0E9B91}"/>
              </a:ext>
            </a:extLst>
          </p:cNvPr>
          <p:cNvSpPr txBox="1">
            <a:spLocks/>
          </p:cNvSpPr>
          <p:nvPr/>
        </p:nvSpPr>
        <p:spPr>
          <a:xfrm>
            <a:off x="6394314" y="1231890"/>
            <a:ext cx="5178706" cy="42020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15900" algn="l">
              <a:lnSpc>
                <a:spcPts val="1300"/>
              </a:lnSpc>
            </a:pPr>
            <a:br>
              <a:rPr lang="en-GB" sz="1400" dirty="0">
                <a:solidFill>
                  <a:schemeClr val="tx1"/>
                </a:solidFill>
              </a:rPr>
            </a:br>
            <a:endParaRPr lang="en-NL" sz="1400" dirty="0">
              <a:solidFill>
                <a:schemeClr val="tx1"/>
              </a:solidFill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AA51F922-C2AF-ED8C-B643-D5C38BB04BD2}"/>
              </a:ext>
            </a:extLst>
          </p:cNvPr>
          <p:cNvSpPr txBox="1">
            <a:spLocks/>
          </p:cNvSpPr>
          <p:nvPr/>
        </p:nvSpPr>
        <p:spPr>
          <a:xfrm>
            <a:off x="618980" y="1218080"/>
            <a:ext cx="5178706" cy="4478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nl-NL" sz="2000" dirty="0">
              <a:solidFill>
                <a:schemeClr val="tx1"/>
              </a:solidFill>
              <a:latin typeface="Apercu" panose="02000506040000020004"/>
            </a:endParaRPr>
          </a:p>
          <a:p>
            <a:pPr algn="l"/>
            <a:endParaRPr lang="nl-NL" sz="2000" dirty="0">
              <a:solidFill>
                <a:schemeClr val="tx1"/>
              </a:solidFill>
              <a:latin typeface="Apercu" panose="02000506040000020004"/>
            </a:endParaRPr>
          </a:p>
          <a:p>
            <a:pPr algn="l"/>
            <a:r>
              <a:rPr lang="nl-NL" sz="2000" dirty="0">
                <a:solidFill>
                  <a:schemeClr val="tx1"/>
                </a:solidFill>
                <a:latin typeface="Apercu" panose="02000506040000020004"/>
              </a:rPr>
              <a:t>Lees samen het gedicht </a:t>
            </a:r>
            <a:r>
              <a:rPr lang="nl-NL" sz="2000" i="1" dirty="0">
                <a:solidFill>
                  <a:schemeClr val="tx1"/>
                </a:solidFill>
                <a:latin typeface="Apercu" panose="02000506040000020004"/>
              </a:rPr>
              <a:t>Miertje</a:t>
            </a:r>
            <a:r>
              <a:rPr lang="nl-NL" sz="2000" dirty="0">
                <a:solidFill>
                  <a:schemeClr val="tx1"/>
                </a:solidFill>
                <a:latin typeface="Apercu" panose="02000506040000020004"/>
              </a:rPr>
              <a:t> van Edward van de Vendel. </a:t>
            </a:r>
          </a:p>
          <a:p>
            <a:pPr algn="l"/>
            <a:endParaRPr lang="nl-NL" sz="2000" dirty="0">
              <a:solidFill>
                <a:schemeClr val="tx1"/>
              </a:solidFill>
            </a:endParaRPr>
          </a:p>
          <a:p>
            <a:pPr algn="l"/>
            <a:endParaRPr lang="nl-NL" sz="2000" dirty="0">
              <a:solidFill>
                <a:schemeClr val="tx1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67B6FE0-0B03-003D-F725-8E30D31CC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5483" y="1132644"/>
            <a:ext cx="32956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602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5C3953-FB40-BC3C-133D-06CCCE0149E7}"/>
              </a:ext>
            </a:extLst>
          </p:cNvPr>
          <p:cNvSpPr/>
          <p:nvPr/>
        </p:nvSpPr>
        <p:spPr>
          <a:xfrm>
            <a:off x="6256879" y="861391"/>
            <a:ext cx="5566117" cy="4943061"/>
          </a:xfrm>
          <a:prstGeom prst="rect">
            <a:avLst/>
          </a:prstGeom>
          <a:solidFill>
            <a:srgbClr val="0EA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D6D2F75-DFB9-99A1-9F19-7195823769E7}"/>
              </a:ext>
            </a:extLst>
          </p:cNvPr>
          <p:cNvSpPr/>
          <p:nvPr/>
        </p:nvSpPr>
        <p:spPr>
          <a:xfrm>
            <a:off x="425275" y="861391"/>
            <a:ext cx="5566117" cy="4943061"/>
          </a:xfrm>
          <a:prstGeom prst="rect">
            <a:avLst/>
          </a:prstGeom>
          <a:solidFill>
            <a:srgbClr val="9721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3C72D-5A04-4D24-39BE-0AF8A64D433D}"/>
              </a:ext>
            </a:extLst>
          </p:cNvPr>
          <p:cNvSpPr/>
          <p:nvPr/>
        </p:nvSpPr>
        <p:spPr>
          <a:xfrm>
            <a:off x="6242811" y="861391"/>
            <a:ext cx="5566117" cy="4943061"/>
          </a:xfrm>
          <a:prstGeom prst="rect">
            <a:avLst/>
          </a:prstGeom>
          <a:solidFill>
            <a:srgbClr val="8BD0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2C99BA-1158-B699-F2D8-B1AA0C063AB0}"/>
              </a:ext>
            </a:extLst>
          </p:cNvPr>
          <p:cNvSpPr/>
          <p:nvPr/>
        </p:nvSpPr>
        <p:spPr>
          <a:xfrm>
            <a:off x="425275" y="861391"/>
            <a:ext cx="5566117" cy="49430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72940C3-6A53-B0D2-0DEF-BD5CAF0E9B91}"/>
              </a:ext>
            </a:extLst>
          </p:cNvPr>
          <p:cNvSpPr txBox="1">
            <a:spLocks/>
          </p:cNvSpPr>
          <p:nvPr/>
        </p:nvSpPr>
        <p:spPr>
          <a:xfrm>
            <a:off x="6436517" y="1218080"/>
            <a:ext cx="5178706" cy="42020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br>
              <a:rPr lang="en-GB" sz="2000" dirty="0"/>
            </a:br>
            <a:endParaRPr lang="en-NL" sz="2000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AA51F922-C2AF-ED8C-B643-D5C38BB04BD2}"/>
              </a:ext>
            </a:extLst>
          </p:cNvPr>
          <p:cNvSpPr txBox="1">
            <a:spLocks/>
          </p:cNvSpPr>
          <p:nvPr/>
        </p:nvSpPr>
        <p:spPr>
          <a:xfrm>
            <a:off x="576777" y="1110236"/>
            <a:ext cx="5178706" cy="4491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>
                <a:solidFill>
                  <a:schemeClr val="tx1"/>
                </a:solidFill>
                <a:latin typeface="Apercu" panose="02000506040000020004"/>
              </a:rPr>
              <a:t>Bespreek</a:t>
            </a:r>
            <a:r>
              <a:rPr lang="en-US" dirty="0">
                <a:solidFill>
                  <a:schemeClr val="tx1"/>
                </a:solidFill>
                <a:latin typeface="Apercu" panose="02000506040000020004"/>
              </a:rPr>
              <a:t> het </a:t>
            </a:r>
            <a:r>
              <a:rPr lang="en-US" dirty="0" err="1">
                <a:solidFill>
                  <a:schemeClr val="tx1"/>
                </a:solidFill>
                <a:latin typeface="Apercu" panose="02000506040000020004"/>
              </a:rPr>
              <a:t>gedicht</a:t>
            </a:r>
            <a:r>
              <a:rPr lang="en-US" dirty="0">
                <a:solidFill>
                  <a:schemeClr val="tx1"/>
                </a:solidFill>
                <a:latin typeface="Apercu" panose="02000506040000020004"/>
              </a:rPr>
              <a:t> in </a:t>
            </a:r>
            <a:r>
              <a:rPr lang="en-US" dirty="0" err="1">
                <a:solidFill>
                  <a:schemeClr val="tx1"/>
                </a:solidFill>
                <a:latin typeface="Apercu" panose="02000506040000020004"/>
              </a:rPr>
              <a:t>tweetallen</a:t>
            </a:r>
            <a:endParaRPr lang="en-US" dirty="0">
              <a:solidFill>
                <a:schemeClr val="tx1"/>
              </a:solidFill>
              <a:latin typeface="Apercu" panose="02000506040000020004"/>
            </a:endParaRP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Waarom is iemand die eigenwijs is een super-</a:t>
            </a:r>
            <a:r>
              <a:rPr lang="nl-NL" sz="1400" dirty="0" err="1">
                <a:solidFill>
                  <a:schemeClr val="tx1"/>
                </a:solidFill>
                <a:latin typeface="Apercu" panose="02000506040000020004"/>
              </a:rPr>
              <a:t>guppie</a:t>
            </a: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 en mega-miertje?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Wat is eigenwijs? 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Ben jij wel eens eigenwijs? 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Volg je liever of ga je liever je eigen weg? 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Volg jij wel eens iemand, bijvoorbeeld </a:t>
            </a:r>
            <a:r>
              <a:rPr lang="nl-NL" sz="1400" dirty="0" err="1">
                <a:solidFill>
                  <a:schemeClr val="tx1"/>
                </a:solidFill>
                <a:latin typeface="Apercu" panose="02000506040000020004"/>
              </a:rPr>
              <a:t>influencers</a:t>
            </a: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? 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Wie is in het boek ‘</a:t>
            </a:r>
            <a:r>
              <a:rPr lang="nl-NL" sz="1400" i="1" dirty="0">
                <a:solidFill>
                  <a:schemeClr val="tx1"/>
                </a:solidFill>
                <a:latin typeface="Apercu" panose="02000506040000020004"/>
              </a:rPr>
              <a:t>Naar de Rand van de wereld’ </a:t>
            </a: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het mega-miertje?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Zit er in jullie klas een mega-miertje?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Kennen jullie andere mensen die mega-miertjes zijn? (Beroemdheden, </a:t>
            </a:r>
            <a:r>
              <a:rPr lang="nl-NL" sz="1400" dirty="0" err="1">
                <a:solidFill>
                  <a:schemeClr val="tx1"/>
                </a:solidFill>
                <a:latin typeface="Apercu" panose="02000506040000020004"/>
              </a:rPr>
              <a:t>influencers</a:t>
            </a: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, politici etc.)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Tip: Bepreek met elkaar de invloed van </a:t>
            </a:r>
            <a:r>
              <a:rPr lang="nl-NL" sz="1400" dirty="0" err="1">
                <a:solidFill>
                  <a:schemeClr val="tx1"/>
                </a:solidFill>
                <a:latin typeface="Apercu" panose="020005060400000200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Influencers</a:t>
            </a:r>
            <a:r>
              <a:rPr lang="nl-NL" sz="1400" dirty="0">
                <a:solidFill>
                  <a:schemeClr val="tx1"/>
                </a:solidFill>
                <a:latin typeface="Apercu" panose="02000506040000020004"/>
              </a:rPr>
              <a:t> en waarom ze volgers hebben. </a:t>
            </a:r>
          </a:p>
          <a:p>
            <a:pPr algn="l"/>
            <a:endParaRPr lang="en-NL" sz="20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0A5733-6612-A078-BE32-ABE401DF7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2112" y="1155633"/>
            <a:ext cx="32956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52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5C3953-FB40-BC3C-133D-06CCCE0149E7}"/>
              </a:ext>
            </a:extLst>
          </p:cNvPr>
          <p:cNvSpPr/>
          <p:nvPr/>
        </p:nvSpPr>
        <p:spPr>
          <a:xfrm>
            <a:off x="6256879" y="861391"/>
            <a:ext cx="5566117" cy="4943061"/>
          </a:xfrm>
          <a:prstGeom prst="rect">
            <a:avLst/>
          </a:prstGeom>
          <a:solidFill>
            <a:srgbClr val="0EA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D6D2F75-DFB9-99A1-9F19-7195823769E7}"/>
              </a:ext>
            </a:extLst>
          </p:cNvPr>
          <p:cNvSpPr/>
          <p:nvPr/>
        </p:nvSpPr>
        <p:spPr>
          <a:xfrm>
            <a:off x="425275" y="861391"/>
            <a:ext cx="5566117" cy="4943061"/>
          </a:xfrm>
          <a:prstGeom prst="rect">
            <a:avLst/>
          </a:prstGeom>
          <a:solidFill>
            <a:srgbClr val="9721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3C72D-5A04-4D24-39BE-0AF8A64D433D}"/>
              </a:ext>
            </a:extLst>
          </p:cNvPr>
          <p:cNvSpPr/>
          <p:nvPr/>
        </p:nvSpPr>
        <p:spPr>
          <a:xfrm>
            <a:off x="6242811" y="861391"/>
            <a:ext cx="5566117" cy="4943061"/>
          </a:xfrm>
          <a:prstGeom prst="rect">
            <a:avLst/>
          </a:prstGeom>
          <a:solidFill>
            <a:srgbClr val="8BD0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72940C3-6A53-B0D2-0DEF-BD5CAF0E9B91}"/>
              </a:ext>
            </a:extLst>
          </p:cNvPr>
          <p:cNvSpPr txBox="1">
            <a:spLocks/>
          </p:cNvSpPr>
          <p:nvPr/>
        </p:nvSpPr>
        <p:spPr>
          <a:xfrm>
            <a:off x="6436517" y="1218080"/>
            <a:ext cx="5178706" cy="42020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br>
              <a:rPr lang="en-GB" sz="2000" dirty="0"/>
            </a:br>
            <a:endParaRPr lang="en-NL" sz="2000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AA51F922-C2AF-ED8C-B643-D5C38BB04BD2}"/>
              </a:ext>
            </a:extLst>
          </p:cNvPr>
          <p:cNvSpPr txBox="1">
            <a:spLocks/>
          </p:cNvSpPr>
          <p:nvPr/>
        </p:nvSpPr>
        <p:spPr>
          <a:xfrm>
            <a:off x="618980" y="1218080"/>
            <a:ext cx="5178706" cy="4491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800" b="1" dirty="0">
                <a:latin typeface="Apercu" panose="02000506040000020004"/>
              </a:rPr>
              <a:t>Jouw </a:t>
            </a:r>
            <a:r>
              <a:rPr lang="en-GB" sz="2800" b="1" dirty="0" err="1">
                <a:latin typeface="Apercu" panose="02000506040000020004"/>
              </a:rPr>
              <a:t>eigenwijze</a:t>
            </a:r>
            <a:r>
              <a:rPr lang="en-GB" sz="2800" b="1" dirty="0">
                <a:latin typeface="Apercu" panose="02000506040000020004"/>
              </a:rPr>
              <a:t> </a:t>
            </a:r>
            <a:r>
              <a:rPr lang="en-GB" sz="2800" b="1" dirty="0" err="1">
                <a:latin typeface="Apercu" panose="02000506040000020004"/>
              </a:rPr>
              <a:t>gedicht</a:t>
            </a:r>
            <a:endParaRPr lang="en-GB" sz="2800" dirty="0">
              <a:latin typeface="Apercu" panose="02000506040000020004"/>
            </a:endParaRPr>
          </a:p>
          <a:p>
            <a:pPr algn="l"/>
            <a:r>
              <a:rPr lang="nl-NL" sz="1600" dirty="0">
                <a:latin typeface="Apercu" panose="02000506040000020004"/>
              </a:rPr>
              <a:t>Schrijf een eigenwijs gedicht, waarin je beschrijft welke kant je op wilt en waarom, als de rest rechtdoor gaat</a:t>
            </a:r>
            <a:r>
              <a:rPr lang="nl-NL" sz="1600">
                <a:latin typeface="Apercu" panose="02000506040000020004"/>
              </a:rPr>
              <a:t>. </a:t>
            </a:r>
            <a:endParaRPr lang="nl-NL" sz="1600" dirty="0">
              <a:latin typeface="Apercu" panose="02000506040000020004"/>
            </a:endParaRPr>
          </a:p>
          <a:p>
            <a:pPr algn="l"/>
            <a:endParaRPr lang="nl-NL" sz="1600" dirty="0">
              <a:latin typeface="Apercu" panose="020005060400000200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ercu" panose="02000506040000020004"/>
                <a:ea typeface="Times New Roman" panose="02020603050405020304" pitchFamily="18" charset="0"/>
                <a:cs typeface="Times New Roman" panose="02020603050405020304" pitchFamily="18" charset="0"/>
              </a:rPr>
              <a:t>Wil jij weleens een andere kant op dan ‘de rest’ (familie, vrienden, klasgenoten, landgenoten etc.)?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ercu" panose="02000506040000020004"/>
                <a:ea typeface="Times New Roman" panose="02020603050405020304" pitchFamily="18" charset="0"/>
                <a:cs typeface="Times New Roman" panose="02020603050405020304" pitchFamily="18" charset="0"/>
              </a:rPr>
              <a:t>Wat wil jij dan wel of juist niet dat de anderen niet of juist wel willen?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ercu" panose="02000506040000020004"/>
                <a:ea typeface="Times New Roman" panose="02020603050405020304" pitchFamily="18" charset="0"/>
                <a:cs typeface="Times New Roman" panose="02020603050405020304" pitchFamily="18" charset="0"/>
              </a:rPr>
              <a:t>Waarom wil je dan een andere kant op?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nl-N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ercu" panose="020005060400000200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ercu" panose="02000506040000020004"/>
                <a:ea typeface="Times New Roman" panose="02020603050405020304" pitchFamily="18" charset="0"/>
                <a:cs typeface="Times New Roman" panose="02020603050405020304" pitchFamily="18" charset="0"/>
              </a:rPr>
              <a:t>Denk na over de vorm (lettertype, stijl, plaatsing van de woorden op het papier, rijm of vrije vers) en de inhoud (wat wil je zeggen, hoe wil je het zeggen).</a:t>
            </a:r>
          </a:p>
          <a:p>
            <a:pPr algn="l"/>
            <a:endParaRPr lang="en-NL" sz="20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570FF9D-AA5D-9E7F-1A3B-36ECE4503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7467" y="1110236"/>
            <a:ext cx="4524940" cy="444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331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5C3953-FB40-BC3C-133D-06CCCE0149E7}"/>
              </a:ext>
            </a:extLst>
          </p:cNvPr>
          <p:cNvSpPr/>
          <p:nvPr/>
        </p:nvSpPr>
        <p:spPr>
          <a:xfrm>
            <a:off x="6256879" y="861391"/>
            <a:ext cx="5566117" cy="4943061"/>
          </a:xfrm>
          <a:prstGeom prst="rect">
            <a:avLst/>
          </a:prstGeom>
          <a:solidFill>
            <a:srgbClr val="0EA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D6D2F75-DFB9-99A1-9F19-7195823769E7}"/>
              </a:ext>
            </a:extLst>
          </p:cNvPr>
          <p:cNvSpPr/>
          <p:nvPr/>
        </p:nvSpPr>
        <p:spPr>
          <a:xfrm>
            <a:off x="425275" y="861391"/>
            <a:ext cx="5566117" cy="4943061"/>
          </a:xfrm>
          <a:prstGeom prst="rect">
            <a:avLst/>
          </a:prstGeom>
          <a:solidFill>
            <a:srgbClr val="9721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3C72D-5A04-4D24-39BE-0AF8A64D433D}"/>
              </a:ext>
            </a:extLst>
          </p:cNvPr>
          <p:cNvSpPr/>
          <p:nvPr/>
        </p:nvSpPr>
        <p:spPr>
          <a:xfrm>
            <a:off x="6242811" y="861391"/>
            <a:ext cx="5566117" cy="4943061"/>
          </a:xfrm>
          <a:prstGeom prst="rect">
            <a:avLst/>
          </a:prstGeom>
          <a:solidFill>
            <a:srgbClr val="8BD0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2C99BA-1158-B699-F2D8-B1AA0C063AB0}"/>
              </a:ext>
            </a:extLst>
          </p:cNvPr>
          <p:cNvSpPr/>
          <p:nvPr/>
        </p:nvSpPr>
        <p:spPr>
          <a:xfrm>
            <a:off x="425275" y="861391"/>
            <a:ext cx="5566117" cy="49430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72940C3-6A53-B0D2-0DEF-BD5CAF0E9B91}"/>
              </a:ext>
            </a:extLst>
          </p:cNvPr>
          <p:cNvSpPr txBox="1">
            <a:spLocks/>
          </p:cNvSpPr>
          <p:nvPr/>
        </p:nvSpPr>
        <p:spPr>
          <a:xfrm>
            <a:off x="6436517" y="1218080"/>
            <a:ext cx="5178706" cy="42020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br>
              <a:rPr lang="en-GB" sz="2000" dirty="0"/>
            </a:br>
            <a:endParaRPr lang="en-NL" sz="2000" dirty="0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AA51F922-C2AF-ED8C-B643-D5C38BB04BD2}"/>
              </a:ext>
            </a:extLst>
          </p:cNvPr>
          <p:cNvSpPr txBox="1">
            <a:spLocks/>
          </p:cNvSpPr>
          <p:nvPr/>
        </p:nvSpPr>
        <p:spPr>
          <a:xfrm>
            <a:off x="576777" y="1110236"/>
            <a:ext cx="5178706" cy="4491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percu" panose="02000506040000020004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b="1" dirty="0">
                <a:solidFill>
                  <a:schemeClr val="tx1"/>
                </a:solidFill>
                <a:effectLst/>
                <a:latin typeface="Apercu" panose="02000506040000020004"/>
                <a:ea typeface="Times New Roman" panose="02020603050405020304" pitchFamily="18" charset="0"/>
                <a:cs typeface="Aparajita" panose="02020603050405020304" pitchFamily="18" charset="0"/>
              </a:rPr>
              <a:t>Eigenwijze voordracht</a:t>
            </a:r>
            <a:br>
              <a:rPr lang="nl-NL" sz="2400" b="1" dirty="0">
                <a:solidFill>
                  <a:schemeClr val="tx1"/>
                </a:solidFill>
                <a:effectLst/>
                <a:latin typeface="Apercu" panose="02000506040000020004"/>
                <a:ea typeface="Times New Roman" panose="02020603050405020304" pitchFamily="18" charset="0"/>
                <a:cs typeface="Aparajita" panose="02020603050405020304" pitchFamily="18" charset="0"/>
              </a:rPr>
            </a:br>
            <a:r>
              <a:rPr lang="nl-NL" sz="2400" kern="100" dirty="0">
                <a:solidFill>
                  <a:schemeClr val="tx1"/>
                </a:solidFill>
                <a:effectLst/>
                <a:latin typeface="Apercu" panose="02000506040000020004"/>
                <a:ea typeface="Calibri" panose="020F0502020204030204" pitchFamily="34" charset="0"/>
                <a:cs typeface="Aparajita" panose="02020603050405020304" pitchFamily="18" charset="0"/>
              </a:rPr>
              <a:t> </a:t>
            </a:r>
          </a:p>
          <a:p>
            <a:pPr algn="l"/>
            <a:br>
              <a:rPr lang="nl-NL" sz="2400" kern="100" dirty="0">
                <a:solidFill>
                  <a:schemeClr val="tx1"/>
                </a:solidFill>
                <a:effectLst/>
                <a:latin typeface="Apercu" panose="02000506040000020004"/>
                <a:ea typeface="Calibri" panose="020F0502020204030204" pitchFamily="34" charset="0"/>
                <a:cs typeface="Aparajita" panose="02020603050405020304" pitchFamily="18" charset="0"/>
              </a:rPr>
            </a:br>
            <a:r>
              <a:rPr lang="nl-NL" sz="1800" b="0" kern="100" dirty="0">
                <a:solidFill>
                  <a:schemeClr val="tx1"/>
                </a:solidFill>
                <a:effectLst/>
                <a:latin typeface="Apercu" panose="02000506040000020004"/>
                <a:ea typeface="Calibri" panose="020F0502020204030204" pitchFamily="34" charset="0"/>
                <a:cs typeface="Aparajita" panose="02020603050405020304" pitchFamily="18" charset="0"/>
              </a:rPr>
              <a:t>De klas bestaat uit mieren. Iedereen wil dezelfde kant op. Degene die zijn/haar/diens gedicht voordraagt loopt de andere kant op. </a:t>
            </a:r>
            <a:br>
              <a:rPr lang="nl-NL" sz="1800" kern="100" dirty="0">
                <a:effectLst/>
                <a:latin typeface="Apercu" panose="02000506040000020004"/>
                <a:ea typeface="Calibri" panose="020F0502020204030204" pitchFamily="34" charset="0"/>
                <a:cs typeface="Aparajita" panose="02020603050405020304" pitchFamily="18" charset="0"/>
              </a:rPr>
            </a:br>
            <a:endParaRPr lang="en-NL" sz="2000" dirty="0"/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0FC56B29-F1F5-8DF8-F6BF-7944B9893FC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125" b="3125"/>
          <a:stretch/>
        </p:blipFill>
        <p:spPr>
          <a:xfrm>
            <a:off x="1606413" y="3429000"/>
            <a:ext cx="3203839" cy="17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871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ltuurschakel 1">
      <a:dk1>
        <a:srgbClr val="000000"/>
      </a:dk1>
      <a:lt1>
        <a:srgbClr val="FFFFFF"/>
      </a:lt1>
      <a:dk2>
        <a:srgbClr val="000000"/>
      </a:dk2>
      <a:lt2>
        <a:srgbClr val="E7E6E6"/>
      </a:lt2>
      <a:accent1>
        <a:srgbClr val="FED504"/>
      </a:accent1>
      <a:accent2>
        <a:srgbClr val="F285A0"/>
      </a:accent2>
      <a:accent3>
        <a:srgbClr val="972163"/>
      </a:accent3>
      <a:accent4>
        <a:srgbClr val="0EA0DB"/>
      </a:accent4>
      <a:accent5>
        <a:srgbClr val="8ACFBE"/>
      </a:accent5>
      <a:accent6>
        <a:srgbClr val="E31B3B"/>
      </a:accent6>
      <a:hlink>
        <a:srgbClr val="FED504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40277</TotalTime>
  <Words>341</Words>
  <Application>Microsoft Office PowerPoint</Application>
  <PresentationFormat>Breedbeeld</PresentationFormat>
  <Paragraphs>35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Calibri</vt:lpstr>
      <vt:lpstr>Arial</vt:lpstr>
      <vt:lpstr>Apercu</vt:lpstr>
      <vt:lpstr>Symbol</vt:lpstr>
      <vt:lpstr>Office Theme</vt:lpstr>
      <vt:lpstr>Lekker eigenwijs!</vt:lpstr>
      <vt:lpstr>Aan de andere kant… 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Kin Mok</dc:creator>
  <cp:lastModifiedBy>Martine de Moor</cp:lastModifiedBy>
  <cp:revision>35</cp:revision>
  <dcterms:created xsi:type="dcterms:W3CDTF">2023-03-27T07:48:37Z</dcterms:created>
  <dcterms:modified xsi:type="dcterms:W3CDTF">2024-04-16T13:20:33Z</dcterms:modified>
</cp:coreProperties>
</file>