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sldIdLst>
    <p:sldId id="256" r:id="rId2"/>
    <p:sldId id="271" r:id="rId3"/>
    <p:sldId id="269" r:id="rId4"/>
    <p:sldId id="259" r:id="rId5"/>
    <p:sldId id="272" r:id="rId6"/>
    <p:sldId id="273" r:id="rId7"/>
    <p:sldId id="274" r:id="rId8"/>
    <p:sldId id="264" r:id="rId9"/>
    <p:sldId id="260" r:id="rId10"/>
    <p:sldId id="270" r:id="rId11"/>
    <p:sldId id="276" r:id="rId12"/>
    <p:sldId id="277" r:id="rId13"/>
    <p:sldId id="278" r:id="rId14"/>
    <p:sldId id="275" r:id="rId15"/>
    <p:sldId id="279" r:id="rId16"/>
    <p:sldId id="280" r:id="rId17"/>
    <p:sldId id="281" r:id="rId18"/>
    <p:sldId id="265" r:id="rId19"/>
    <p:sldId id="282" r:id="rId20"/>
  </p:sldIdLst>
  <p:sldSz cx="12192000" cy="6858000"/>
  <p:notesSz cx="6858000" cy="9144000"/>
  <p:embeddedFontLst>
    <p:embeddedFont>
      <p:font typeface="Apercu" panose="02000506040000020004" pitchFamily="50" charset="0"/>
      <p:regular r:id="rId21"/>
      <p:bold r:id="rId22"/>
      <p:italic r:id="rId23"/>
      <p:boldItalic r:id="rId24"/>
    </p:embeddedFont>
    <p:embeddedFont>
      <p:font typeface="Calibri" panose="020F0502020204030204" pitchFamily="34" charset="0"/>
      <p:regular r:id="rId25"/>
      <p:bold r:id="rId26"/>
      <p:italic r:id="rId27"/>
      <p:boldItalic r:id="rId28"/>
    </p:embeddedFont>
  </p:embeddedFontLst>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00"/>
    <a:srgbClr val="8BD0BF"/>
    <a:srgbClr val="0EA1DC"/>
    <a:srgbClr val="E41C3B"/>
    <a:srgbClr val="972164"/>
    <a:srgbClr val="F386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36"/>
    <p:restoredTop sz="96327"/>
  </p:normalViewPr>
  <p:slideViewPr>
    <p:cSldViewPr snapToGrid="0">
      <p:cViewPr varScale="1">
        <p:scale>
          <a:sx n="114" d="100"/>
          <a:sy n="114" d="100"/>
        </p:scale>
        <p:origin x="63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DE5BA-5FAE-F499-F76C-51EEE242EBDF}"/>
              </a:ext>
            </a:extLst>
          </p:cNvPr>
          <p:cNvSpPr>
            <a:spLocks noGrp="1"/>
          </p:cNvSpPr>
          <p:nvPr>
            <p:ph type="ctrTitle"/>
          </p:nvPr>
        </p:nvSpPr>
        <p:spPr>
          <a:xfrm>
            <a:off x="1524000" y="1122363"/>
            <a:ext cx="9144000" cy="2387600"/>
          </a:xfrm>
        </p:spPr>
        <p:txBody>
          <a:bodyPr anchor="b"/>
          <a:lstStyle>
            <a:lvl1pPr algn="ctr">
              <a:defRPr sz="6000"/>
            </a:lvl1pPr>
          </a:lstStyle>
          <a:p>
            <a:r>
              <a:rPr lang="en-GB" dirty="0"/>
              <a:t>Click to edit Master title style</a:t>
            </a:r>
            <a:endParaRPr lang="en-NL" dirty="0"/>
          </a:p>
        </p:txBody>
      </p:sp>
      <p:sp>
        <p:nvSpPr>
          <p:cNvPr id="3" name="Subtitle 2">
            <a:extLst>
              <a:ext uri="{FF2B5EF4-FFF2-40B4-BE49-F238E27FC236}">
                <a16:creationId xmlns:a16="http://schemas.microsoft.com/office/drawing/2014/main" id="{23D6DD9C-B1AE-020D-243A-995CECE2AA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NL" dirty="0"/>
          </a:p>
        </p:txBody>
      </p:sp>
      <p:sp>
        <p:nvSpPr>
          <p:cNvPr id="4" name="Date Placeholder 3">
            <a:extLst>
              <a:ext uri="{FF2B5EF4-FFF2-40B4-BE49-F238E27FC236}">
                <a16:creationId xmlns:a16="http://schemas.microsoft.com/office/drawing/2014/main" id="{7FE90482-46DA-45DC-9684-2001F89008B2}"/>
              </a:ext>
            </a:extLst>
          </p:cNvPr>
          <p:cNvSpPr>
            <a:spLocks noGrp="1"/>
          </p:cNvSpPr>
          <p:nvPr>
            <p:ph type="dt" sz="half" idx="10"/>
          </p:nvPr>
        </p:nvSpPr>
        <p:spPr/>
        <p:txBody>
          <a:bodyPr/>
          <a:lstStyle/>
          <a:p>
            <a:fld id="{6ECBB70C-BF5A-5D4C-9596-9801CD5AA689}" type="datetimeFigureOut">
              <a:rPr lang="en-NL" smtClean="0"/>
              <a:t>11/02/2023</a:t>
            </a:fld>
            <a:endParaRPr lang="en-NL"/>
          </a:p>
        </p:txBody>
      </p:sp>
      <p:sp>
        <p:nvSpPr>
          <p:cNvPr id="5" name="Footer Placeholder 4">
            <a:extLst>
              <a:ext uri="{FF2B5EF4-FFF2-40B4-BE49-F238E27FC236}">
                <a16:creationId xmlns:a16="http://schemas.microsoft.com/office/drawing/2014/main" id="{0356303E-A804-31CD-BA40-93E6AA08697A}"/>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1701EF53-CC30-0F54-EEC3-E7F7AB39380C}"/>
              </a:ext>
            </a:extLst>
          </p:cNvPr>
          <p:cNvSpPr>
            <a:spLocks noGrp="1"/>
          </p:cNvSpPr>
          <p:nvPr>
            <p:ph type="sldNum" sz="quarter" idx="12"/>
          </p:nvPr>
        </p:nvSpPr>
        <p:spPr/>
        <p:txBody>
          <a:bodyPr/>
          <a:lstStyle/>
          <a:p>
            <a:fld id="{58EA2103-E7A5-B24D-BF4F-2A18EAA48546}" type="slidenum">
              <a:rPr lang="en-NL" smtClean="0"/>
              <a:t>‹nr.›</a:t>
            </a:fld>
            <a:endParaRPr lang="en-NL"/>
          </a:p>
        </p:txBody>
      </p:sp>
      <p:pic>
        <p:nvPicPr>
          <p:cNvPr id="12" name="Picture 11" descr="A picture containing text, clipart&#10;&#10;Description automatically generated">
            <a:extLst>
              <a:ext uri="{FF2B5EF4-FFF2-40B4-BE49-F238E27FC236}">
                <a16:creationId xmlns:a16="http://schemas.microsoft.com/office/drawing/2014/main" id="{4A40D34A-9DBD-2071-D88C-4731614DE954}"/>
              </a:ext>
            </a:extLst>
          </p:cNvPr>
          <p:cNvPicPr>
            <a:picLocks noChangeAspect="1"/>
          </p:cNvPicPr>
          <p:nvPr userDrawn="1"/>
        </p:nvPicPr>
        <p:blipFill>
          <a:blip r:embed="rId2"/>
          <a:stretch>
            <a:fillRect/>
          </a:stretch>
        </p:blipFill>
        <p:spPr>
          <a:xfrm>
            <a:off x="7961244" y="5993356"/>
            <a:ext cx="3846444" cy="615896"/>
          </a:xfrm>
          <a:prstGeom prst="rect">
            <a:avLst/>
          </a:prstGeom>
        </p:spPr>
      </p:pic>
    </p:spTree>
    <p:extLst>
      <p:ext uri="{BB962C8B-B14F-4D97-AF65-F5344CB8AC3E}">
        <p14:creationId xmlns:p14="http://schemas.microsoft.com/office/powerpoint/2010/main" val="2535315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01C23-82E3-F250-07E2-04C5BF5FA6D4}"/>
              </a:ext>
            </a:extLst>
          </p:cNvPr>
          <p:cNvSpPr>
            <a:spLocks noGrp="1"/>
          </p:cNvSpPr>
          <p:nvPr>
            <p:ph type="title"/>
          </p:nvPr>
        </p:nvSpPr>
        <p:spPr/>
        <p:txBody>
          <a:bodyPr/>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7E9B01F7-D9A8-CD50-31C8-806492FC93A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6C4BBAA9-E08D-6181-083E-FE2BDFC3C24F}"/>
              </a:ext>
            </a:extLst>
          </p:cNvPr>
          <p:cNvSpPr>
            <a:spLocks noGrp="1"/>
          </p:cNvSpPr>
          <p:nvPr>
            <p:ph type="dt" sz="half" idx="10"/>
          </p:nvPr>
        </p:nvSpPr>
        <p:spPr/>
        <p:txBody>
          <a:bodyPr/>
          <a:lstStyle/>
          <a:p>
            <a:fld id="{6ECBB70C-BF5A-5D4C-9596-9801CD5AA689}" type="datetimeFigureOut">
              <a:rPr lang="en-NL" smtClean="0"/>
              <a:t>11/02/2023</a:t>
            </a:fld>
            <a:endParaRPr lang="en-NL"/>
          </a:p>
        </p:txBody>
      </p:sp>
      <p:sp>
        <p:nvSpPr>
          <p:cNvPr id="5" name="Footer Placeholder 4">
            <a:extLst>
              <a:ext uri="{FF2B5EF4-FFF2-40B4-BE49-F238E27FC236}">
                <a16:creationId xmlns:a16="http://schemas.microsoft.com/office/drawing/2014/main" id="{8910C0E0-1573-FB1F-9A8B-5CC9E31D10A0}"/>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FE05A521-5462-06CB-85AD-5DF9AC5966E0}"/>
              </a:ext>
            </a:extLst>
          </p:cNvPr>
          <p:cNvSpPr>
            <a:spLocks noGrp="1"/>
          </p:cNvSpPr>
          <p:nvPr>
            <p:ph type="sldNum" sz="quarter" idx="12"/>
          </p:nvPr>
        </p:nvSpPr>
        <p:spPr/>
        <p:txBody>
          <a:bodyPr/>
          <a:lstStyle/>
          <a:p>
            <a:fld id="{58EA2103-E7A5-B24D-BF4F-2A18EAA48546}" type="slidenum">
              <a:rPr lang="en-NL" smtClean="0"/>
              <a:t>‹nr.›</a:t>
            </a:fld>
            <a:endParaRPr lang="en-NL"/>
          </a:p>
        </p:txBody>
      </p:sp>
    </p:spTree>
    <p:extLst>
      <p:ext uri="{BB962C8B-B14F-4D97-AF65-F5344CB8AC3E}">
        <p14:creationId xmlns:p14="http://schemas.microsoft.com/office/powerpoint/2010/main" val="3668442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88A398-DE47-2B82-AE39-284B95E2F2C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17D85FE7-FF9A-0C18-59D8-8AA63FCBA38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A5C064CE-96A2-C507-4BCE-407AF4B71AB9}"/>
              </a:ext>
            </a:extLst>
          </p:cNvPr>
          <p:cNvSpPr>
            <a:spLocks noGrp="1"/>
          </p:cNvSpPr>
          <p:nvPr>
            <p:ph type="dt" sz="half" idx="10"/>
          </p:nvPr>
        </p:nvSpPr>
        <p:spPr/>
        <p:txBody>
          <a:bodyPr/>
          <a:lstStyle/>
          <a:p>
            <a:fld id="{6ECBB70C-BF5A-5D4C-9596-9801CD5AA689}" type="datetimeFigureOut">
              <a:rPr lang="en-NL" smtClean="0"/>
              <a:t>11/02/2023</a:t>
            </a:fld>
            <a:endParaRPr lang="en-NL"/>
          </a:p>
        </p:txBody>
      </p:sp>
      <p:sp>
        <p:nvSpPr>
          <p:cNvPr id="5" name="Footer Placeholder 4">
            <a:extLst>
              <a:ext uri="{FF2B5EF4-FFF2-40B4-BE49-F238E27FC236}">
                <a16:creationId xmlns:a16="http://schemas.microsoft.com/office/drawing/2014/main" id="{10DEA18C-24D4-B843-7B9F-F91F30BA76A0}"/>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4D90EC63-4653-BC59-C568-3ABD7CED3045}"/>
              </a:ext>
            </a:extLst>
          </p:cNvPr>
          <p:cNvSpPr>
            <a:spLocks noGrp="1"/>
          </p:cNvSpPr>
          <p:nvPr>
            <p:ph type="sldNum" sz="quarter" idx="12"/>
          </p:nvPr>
        </p:nvSpPr>
        <p:spPr/>
        <p:txBody>
          <a:bodyPr/>
          <a:lstStyle/>
          <a:p>
            <a:fld id="{58EA2103-E7A5-B24D-BF4F-2A18EAA48546}" type="slidenum">
              <a:rPr lang="en-NL" smtClean="0"/>
              <a:t>‹nr.›</a:t>
            </a:fld>
            <a:endParaRPr lang="en-NL"/>
          </a:p>
        </p:txBody>
      </p:sp>
    </p:spTree>
    <p:extLst>
      <p:ext uri="{BB962C8B-B14F-4D97-AF65-F5344CB8AC3E}">
        <p14:creationId xmlns:p14="http://schemas.microsoft.com/office/powerpoint/2010/main" val="4043610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A36C-6AD9-6A59-A45A-8983C16AA322}"/>
              </a:ext>
            </a:extLst>
          </p:cNvPr>
          <p:cNvSpPr>
            <a:spLocks noGrp="1"/>
          </p:cNvSpPr>
          <p:nvPr>
            <p:ph type="title"/>
          </p:nvPr>
        </p:nvSpPr>
        <p:spPr/>
        <p:txBody>
          <a:body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05B5B05C-C221-7ACD-D420-B188011681A4}"/>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4" name="Date Placeholder 3">
            <a:extLst>
              <a:ext uri="{FF2B5EF4-FFF2-40B4-BE49-F238E27FC236}">
                <a16:creationId xmlns:a16="http://schemas.microsoft.com/office/drawing/2014/main" id="{EC389901-7FD8-7802-2A66-D5076410FCC5}"/>
              </a:ext>
            </a:extLst>
          </p:cNvPr>
          <p:cNvSpPr>
            <a:spLocks noGrp="1"/>
          </p:cNvSpPr>
          <p:nvPr>
            <p:ph type="dt" sz="half" idx="10"/>
          </p:nvPr>
        </p:nvSpPr>
        <p:spPr/>
        <p:txBody>
          <a:bodyPr/>
          <a:lstStyle/>
          <a:p>
            <a:fld id="{6ECBB70C-BF5A-5D4C-9596-9801CD5AA689}" type="datetimeFigureOut">
              <a:rPr lang="en-NL" smtClean="0"/>
              <a:t>11/02/2023</a:t>
            </a:fld>
            <a:endParaRPr lang="en-NL"/>
          </a:p>
        </p:txBody>
      </p:sp>
      <p:sp>
        <p:nvSpPr>
          <p:cNvPr id="5" name="Footer Placeholder 4">
            <a:extLst>
              <a:ext uri="{FF2B5EF4-FFF2-40B4-BE49-F238E27FC236}">
                <a16:creationId xmlns:a16="http://schemas.microsoft.com/office/drawing/2014/main" id="{609D6440-6631-0DCD-9F7F-F584849987B4}"/>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2260D45C-8608-FFD0-B311-84CF76F31715}"/>
              </a:ext>
            </a:extLst>
          </p:cNvPr>
          <p:cNvSpPr>
            <a:spLocks noGrp="1"/>
          </p:cNvSpPr>
          <p:nvPr>
            <p:ph type="sldNum" sz="quarter" idx="12"/>
          </p:nvPr>
        </p:nvSpPr>
        <p:spPr/>
        <p:txBody>
          <a:bodyPr/>
          <a:lstStyle/>
          <a:p>
            <a:fld id="{58EA2103-E7A5-B24D-BF4F-2A18EAA48546}" type="slidenum">
              <a:rPr lang="en-NL" smtClean="0"/>
              <a:t>‹nr.›</a:t>
            </a:fld>
            <a:endParaRPr lang="en-NL"/>
          </a:p>
        </p:txBody>
      </p:sp>
    </p:spTree>
    <p:extLst>
      <p:ext uri="{BB962C8B-B14F-4D97-AF65-F5344CB8AC3E}">
        <p14:creationId xmlns:p14="http://schemas.microsoft.com/office/powerpoint/2010/main" val="4282896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1A06E-7D8F-1AA4-7EC5-19F2FF672F38}"/>
              </a:ext>
            </a:extLst>
          </p:cNvPr>
          <p:cNvSpPr>
            <a:spLocks noGrp="1"/>
          </p:cNvSpPr>
          <p:nvPr>
            <p:ph type="title"/>
          </p:nvPr>
        </p:nvSpPr>
        <p:spPr>
          <a:xfrm>
            <a:off x="831850" y="1709738"/>
            <a:ext cx="10515600" cy="2852737"/>
          </a:xfrm>
        </p:spPr>
        <p:txBody>
          <a:bodyPr anchor="b">
            <a:normAutofit/>
          </a:bodyPr>
          <a:lstStyle>
            <a:lvl1pPr>
              <a:defRPr sz="2800"/>
            </a:lvl1p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9EA846E9-13F4-280E-CDD0-8C3C58BB64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1BEA708-D328-1048-9C7E-BA6C9C3A5092}"/>
              </a:ext>
            </a:extLst>
          </p:cNvPr>
          <p:cNvSpPr>
            <a:spLocks noGrp="1"/>
          </p:cNvSpPr>
          <p:nvPr>
            <p:ph type="dt" sz="half" idx="10"/>
          </p:nvPr>
        </p:nvSpPr>
        <p:spPr/>
        <p:txBody>
          <a:bodyPr/>
          <a:lstStyle/>
          <a:p>
            <a:fld id="{6ECBB70C-BF5A-5D4C-9596-9801CD5AA689}" type="datetimeFigureOut">
              <a:rPr lang="en-NL" smtClean="0"/>
              <a:t>11/02/2023</a:t>
            </a:fld>
            <a:endParaRPr lang="en-NL"/>
          </a:p>
        </p:txBody>
      </p:sp>
      <p:sp>
        <p:nvSpPr>
          <p:cNvPr id="5" name="Footer Placeholder 4">
            <a:extLst>
              <a:ext uri="{FF2B5EF4-FFF2-40B4-BE49-F238E27FC236}">
                <a16:creationId xmlns:a16="http://schemas.microsoft.com/office/drawing/2014/main" id="{7784429B-2380-0A54-9A14-15E4E92F8C7B}"/>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59D49D5A-6210-6A8F-B12E-7EC98F16AB63}"/>
              </a:ext>
            </a:extLst>
          </p:cNvPr>
          <p:cNvSpPr>
            <a:spLocks noGrp="1"/>
          </p:cNvSpPr>
          <p:nvPr>
            <p:ph type="sldNum" sz="quarter" idx="12"/>
          </p:nvPr>
        </p:nvSpPr>
        <p:spPr/>
        <p:txBody>
          <a:bodyPr/>
          <a:lstStyle/>
          <a:p>
            <a:fld id="{58EA2103-E7A5-B24D-BF4F-2A18EAA48546}" type="slidenum">
              <a:rPr lang="en-NL" smtClean="0"/>
              <a:t>‹nr.›</a:t>
            </a:fld>
            <a:endParaRPr lang="en-NL"/>
          </a:p>
        </p:txBody>
      </p:sp>
    </p:spTree>
    <p:extLst>
      <p:ext uri="{BB962C8B-B14F-4D97-AF65-F5344CB8AC3E}">
        <p14:creationId xmlns:p14="http://schemas.microsoft.com/office/powerpoint/2010/main" val="2921805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7F6CA-A6C2-4178-E2A4-0D4F54865A2F}"/>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6AC0003F-CB8B-EB57-3CF8-FE11DBCDA9E3}"/>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4" name="Content Placeholder 3">
            <a:extLst>
              <a:ext uri="{FF2B5EF4-FFF2-40B4-BE49-F238E27FC236}">
                <a16:creationId xmlns:a16="http://schemas.microsoft.com/office/drawing/2014/main" id="{11DB3661-BFC3-C2BC-1ACF-3583F7D7FFF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Date Placeholder 4">
            <a:extLst>
              <a:ext uri="{FF2B5EF4-FFF2-40B4-BE49-F238E27FC236}">
                <a16:creationId xmlns:a16="http://schemas.microsoft.com/office/drawing/2014/main" id="{C4859C61-07A4-36C1-5411-BDA1E9319BCA}"/>
              </a:ext>
            </a:extLst>
          </p:cNvPr>
          <p:cNvSpPr>
            <a:spLocks noGrp="1"/>
          </p:cNvSpPr>
          <p:nvPr>
            <p:ph type="dt" sz="half" idx="10"/>
          </p:nvPr>
        </p:nvSpPr>
        <p:spPr/>
        <p:txBody>
          <a:bodyPr/>
          <a:lstStyle/>
          <a:p>
            <a:fld id="{6ECBB70C-BF5A-5D4C-9596-9801CD5AA689}" type="datetimeFigureOut">
              <a:rPr lang="en-NL" smtClean="0"/>
              <a:t>11/02/2023</a:t>
            </a:fld>
            <a:endParaRPr lang="en-NL"/>
          </a:p>
        </p:txBody>
      </p:sp>
      <p:sp>
        <p:nvSpPr>
          <p:cNvPr id="6" name="Footer Placeholder 5">
            <a:extLst>
              <a:ext uri="{FF2B5EF4-FFF2-40B4-BE49-F238E27FC236}">
                <a16:creationId xmlns:a16="http://schemas.microsoft.com/office/drawing/2014/main" id="{D1E80D06-395D-2405-F874-CED32040B5EB}"/>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CF8926C9-2AC6-7B2C-CE42-FD5DD46FDA57}"/>
              </a:ext>
            </a:extLst>
          </p:cNvPr>
          <p:cNvSpPr>
            <a:spLocks noGrp="1"/>
          </p:cNvSpPr>
          <p:nvPr>
            <p:ph type="sldNum" sz="quarter" idx="12"/>
          </p:nvPr>
        </p:nvSpPr>
        <p:spPr/>
        <p:txBody>
          <a:bodyPr/>
          <a:lstStyle/>
          <a:p>
            <a:fld id="{58EA2103-E7A5-B24D-BF4F-2A18EAA48546}" type="slidenum">
              <a:rPr lang="en-NL" smtClean="0"/>
              <a:t>‹nr.›</a:t>
            </a:fld>
            <a:endParaRPr lang="en-NL"/>
          </a:p>
        </p:txBody>
      </p:sp>
    </p:spTree>
    <p:extLst>
      <p:ext uri="{BB962C8B-B14F-4D97-AF65-F5344CB8AC3E}">
        <p14:creationId xmlns:p14="http://schemas.microsoft.com/office/powerpoint/2010/main" val="3157259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DF4E4-6ED7-E0F5-65D6-F545C89C6E09}"/>
              </a:ext>
            </a:extLst>
          </p:cNvPr>
          <p:cNvSpPr>
            <a:spLocks noGrp="1"/>
          </p:cNvSpPr>
          <p:nvPr>
            <p:ph type="title"/>
          </p:nvPr>
        </p:nvSpPr>
        <p:spPr>
          <a:xfrm>
            <a:off x="839788" y="365125"/>
            <a:ext cx="10515600" cy="1325563"/>
          </a:xfrm>
        </p:spPr>
        <p:txBody>
          <a:bodyPr/>
          <a:lstStyle/>
          <a:p>
            <a:r>
              <a:rPr lang="en-GB"/>
              <a:t>Click to edit Master title style</a:t>
            </a:r>
            <a:endParaRPr lang="en-NL"/>
          </a:p>
        </p:txBody>
      </p:sp>
      <p:sp>
        <p:nvSpPr>
          <p:cNvPr id="3" name="Text Placeholder 2">
            <a:extLst>
              <a:ext uri="{FF2B5EF4-FFF2-40B4-BE49-F238E27FC236}">
                <a16:creationId xmlns:a16="http://schemas.microsoft.com/office/drawing/2014/main" id="{FDEFA317-68E4-EBD7-F61C-01B1ED9343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6ED3C8C-D1FA-1AD6-CB88-A92E38C28BA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EF7BF9E6-9301-4235-64BB-8DD92EA7E6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70659F5-1645-26E9-CD63-1AC7ADE32D4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7" name="Date Placeholder 6">
            <a:extLst>
              <a:ext uri="{FF2B5EF4-FFF2-40B4-BE49-F238E27FC236}">
                <a16:creationId xmlns:a16="http://schemas.microsoft.com/office/drawing/2014/main" id="{5F0D4212-5DF6-910B-8178-45F3717F9704}"/>
              </a:ext>
            </a:extLst>
          </p:cNvPr>
          <p:cNvSpPr>
            <a:spLocks noGrp="1"/>
          </p:cNvSpPr>
          <p:nvPr>
            <p:ph type="dt" sz="half" idx="10"/>
          </p:nvPr>
        </p:nvSpPr>
        <p:spPr/>
        <p:txBody>
          <a:bodyPr/>
          <a:lstStyle/>
          <a:p>
            <a:fld id="{6ECBB70C-BF5A-5D4C-9596-9801CD5AA689}" type="datetimeFigureOut">
              <a:rPr lang="en-NL" smtClean="0"/>
              <a:t>11/02/2023</a:t>
            </a:fld>
            <a:endParaRPr lang="en-NL"/>
          </a:p>
        </p:txBody>
      </p:sp>
      <p:sp>
        <p:nvSpPr>
          <p:cNvPr id="8" name="Footer Placeholder 7">
            <a:extLst>
              <a:ext uri="{FF2B5EF4-FFF2-40B4-BE49-F238E27FC236}">
                <a16:creationId xmlns:a16="http://schemas.microsoft.com/office/drawing/2014/main" id="{BECE54CD-BB98-1D2B-08A4-F2125D46D861}"/>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9AF43F75-B057-BCE9-F359-5C2935E69B6F}"/>
              </a:ext>
            </a:extLst>
          </p:cNvPr>
          <p:cNvSpPr>
            <a:spLocks noGrp="1"/>
          </p:cNvSpPr>
          <p:nvPr>
            <p:ph type="sldNum" sz="quarter" idx="12"/>
          </p:nvPr>
        </p:nvSpPr>
        <p:spPr/>
        <p:txBody>
          <a:bodyPr/>
          <a:lstStyle/>
          <a:p>
            <a:fld id="{58EA2103-E7A5-B24D-BF4F-2A18EAA48546}" type="slidenum">
              <a:rPr lang="en-NL" smtClean="0"/>
              <a:t>‹nr.›</a:t>
            </a:fld>
            <a:endParaRPr lang="en-NL"/>
          </a:p>
        </p:txBody>
      </p:sp>
    </p:spTree>
    <p:extLst>
      <p:ext uri="{BB962C8B-B14F-4D97-AF65-F5344CB8AC3E}">
        <p14:creationId xmlns:p14="http://schemas.microsoft.com/office/powerpoint/2010/main" val="2515267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3B92-C48B-F378-0353-F2F1688AC831}"/>
              </a:ext>
            </a:extLst>
          </p:cNvPr>
          <p:cNvSpPr>
            <a:spLocks noGrp="1"/>
          </p:cNvSpPr>
          <p:nvPr>
            <p:ph type="title"/>
          </p:nvPr>
        </p:nvSpPr>
        <p:spPr/>
        <p:txBody>
          <a:bodyPr/>
          <a:lstStyle/>
          <a:p>
            <a:r>
              <a:rPr lang="en-GB"/>
              <a:t>Click to edit Master title style</a:t>
            </a:r>
            <a:endParaRPr lang="en-NL"/>
          </a:p>
        </p:txBody>
      </p:sp>
      <p:sp>
        <p:nvSpPr>
          <p:cNvPr id="3" name="Date Placeholder 2">
            <a:extLst>
              <a:ext uri="{FF2B5EF4-FFF2-40B4-BE49-F238E27FC236}">
                <a16:creationId xmlns:a16="http://schemas.microsoft.com/office/drawing/2014/main" id="{A162D577-A8F1-BB28-EFA0-2C5C9B221657}"/>
              </a:ext>
            </a:extLst>
          </p:cNvPr>
          <p:cNvSpPr>
            <a:spLocks noGrp="1"/>
          </p:cNvSpPr>
          <p:nvPr>
            <p:ph type="dt" sz="half" idx="10"/>
          </p:nvPr>
        </p:nvSpPr>
        <p:spPr/>
        <p:txBody>
          <a:bodyPr/>
          <a:lstStyle/>
          <a:p>
            <a:fld id="{6ECBB70C-BF5A-5D4C-9596-9801CD5AA689}" type="datetimeFigureOut">
              <a:rPr lang="en-NL" smtClean="0"/>
              <a:t>11/02/2023</a:t>
            </a:fld>
            <a:endParaRPr lang="en-NL"/>
          </a:p>
        </p:txBody>
      </p:sp>
      <p:sp>
        <p:nvSpPr>
          <p:cNvPr id="4" name="Footer Placeholder 3">
            <a:extLst>
              <a:ext uri="{FF2B5EF4-FFF2-40B4-BE49-F238E27FC236}">
                <a16:creationId xmlns:a16="http://schemas.microsoft.com/office/drawing/2014/main" id="{266243DD-A3CE-74D9-337E-F2D642750EB8}"/>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2F5B4190-B733-CE22-521C-6D32C4325976}"/>
              </a:ext>
            </a:extLst>
          </p:cNvPr>
          <p:cNvSpPr>
            <a:spLocks noGrp="1"/>
          </p:cNvSpPr>
          <p:nvPr>
            <p:ph type="sldNum" sz="quarter" idx="12"/>
          </p:nvPr>
        </p:nvSpPr>
        <p:spPr/>
        <p:txBody>
          <a:bodyPr/>
          <a:lstStyle/>
          <a:p>
            <a:fld id="{58EA2103-E7A5-B24D-BF4F-2A18EAA48546}" type="slidenum">
              <a:rPr lang="en-NL" smtClean="0"/>
              <a:t>‹nr.›</a:t>
            </a:fld>
            <a:endParaRPr lang="en-NL"/>
          </a:p>
        </p:txBody>
      </p:sp>
    </p:spTree>
    <p:extLst>
      <p:ext uri="{BB962C8B-B14F-4D97-AF65-F5344CB8AC3E}">
        <p14:creationId xmlns:p14="http://schemas.microsoft.com/office/powerpoint/2010/main" val="3444011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E2239A-70CC-DFC0-C911-C296D48DBBC5}"/>
              </a:ext>
            </a:extLst>
          </p:cNvPr>
          <p:cNvSpPr>
            <a:spLocks noGrp="1"/>
          </p:cNvSpPr>
          <p:nvPr>
            <p:ph type="dt" sz="half" idx="10"/>
          </p:nvPr>
        </p:nvSpPr>
        <p:spPr/>
        <p:txBody>
          <a:bodyPr/>
          <a:lstStyle/>
          <a:p>
            <a:fld id="{6ECBB70C-BF5A-5D4C-9596-9801CD5AA689}" type="datetimeFigureOut">
              <a:rPr lang="en-NL" smtClean="0"/>
              <a:t>11/02/2023</a:t>
            </a:fld>
            <a:endParaRPr lang="en-NL"/>
          </a:p>
        </p:txBody>
      </p:sp>
      <p:sp>
        <p:nvSpPr>
          <p:cNvPr id="3" name="Footer Placeholder 2">
            <a:extLst>
              <a:ext uri="{FF2B5EF4-FFF2-40B4-BE49-F238E27FC236}">
                <a16:creationId xmlns:a16="http://schemas.microsoft.com/office/drawing/2014/main" id="{7E652F42-0659-C6CC-7BB9-B8CB62196540}"/>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D7B00ADD-71EC-5C3F-C803-AFAEEE451A7C}"/>
              </a:ext>
            </a:extLst>
          </p:cNvPr>
          <p:cNvSpPr>
            <a:spLocks noGrp="1"/>
          </p:cNvSpPr>
          <p:nvPr>
            <p:ph type="sldNum" sz="quarter" idx="12"/>
          </p:nvPr>
        </p:nvSpPr>
        <p:spPr/>
        <p:txBody>
          <a:bodyPr/>
          <a:lstStyle/>
          <a:p>
            <a:fld id="{58EA2103-E7A5-B24D-BF4F-2A18EAA48546}" type="slidenum">
              <a:rPr lang="en-NL" smtClean="0"/>
              <a:t>‹nr.›</a:t>
            </a:fld>
            <a:endParaRPr lang="en-NL"/>
          </a:p>
        </p:txBody>
      </p:sp>
    </p:spTree>
    <p:extLst>
      <p:ext uri="{BB962C8B-B14F-4D97-AF65-F5344CB8AC3E}">
        <p14:creationId xmlns:p14="http://schemas.microsoft.com/office/powerpoint/2010/main" val="75847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AB9D1-C0E8-A6C2-0E7C-FC7EAF40DBE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0A8AB1B8-9B13-B5EA-360A-5833320732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ext Placeholder 3">
            <a:extLst>
              <a:ext uri="{FF2B5EF4-FFF2-40B4-BE49-F238E27FC236}">
                <a16:creationId xmlns:a16="http://schemas.microsoft.com/office/drawing/2014/main" id="{7CF39AC2-9E39-D11A-B0CF-48AE27346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7499D19-FC66-1EB2-F0F0-F1FE9F40EC8D}"/>
              </a:ext>
            </a:extLst>
          </p:cNvPr>
          <p:cNvSpPr>
            <a:spLocks noGrp="1"/>
          </p:cNvSpPr>
          <p:nvPr>
            <p:ph type="dt" sz="half" idx="10"/>
          </p:nvPr>
        </p:nvSpPr>
        <p:spPr/>
        <p:txBody>
          <a:bodyPr/>
          <a:lstStyle/>
          <a:p>
            <a:fld id="{6ECBB70C-BF5A-5D4C-9596-9801CD5AA689}" type="datetimeFigureOut">
              <a:rPr lang="en-NL" smtClean="0"/>
              <a:t>11/02/2023</a:t>
            </a:fld>
            <a:endParaRPr lang="en-NL"/>
          </a:p>
        </p:txBody>
      </p:sp>
      <p:sp>
        <p:nvSpPr>
          <p:cNvPr id="6" name="Footer Placeholder 5">
            <a:extLst>
              <a:ext uri="{FF2B5EF4-FFF2-40B4-BE49-F238E27FC236}">
                <a16:creationId xmlns:a16="http://schemas.microsoft.com/office/drawing/2014/main" id="{AF6BCB09-F65C-5717-C8B7-06D21E611DAA}"/>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677FCE09-0E18-C430-6371-A4A7B6F294F5}"/>
              </a:ext>
            </a:extLst>
          </p:cNvPr>
          <p:cNvSpPr>
            <a:spLocks noGrp="1"/>
          </p:cNvSpPr>
          <p:nvPr>
            <p:ph type="sldNum" sz="quarter" idx="12"/>
          </p:nvPr>
        </p:nvSpPr>
        <p:spPr/>
        <p:txBody>
          <a:bodyPr/>
          <a:lstStyle/>
          <a:p>
            <a:fld id="{58EA2103-E7A5-B24D-BF4F-2A18EAA48546}" type="slidenum">
              <a:rPr lang="en-NL" smtClean="0"/>
              <a:t>‹nr.›</a:t>
            </a:fld>
            <a:endParaRPr lang="en-NL"/>
          </a:p>
        </p:txBody>
      </p:sp>
    </p:spTree>
    <p:extLst>
      <p:ext uri="{BB962C8B-B14F-4D97-AF65-F5344CB8AC3E}">
        <p14:creationId xmlns:p14="http://schemas.microsoft.com/office/powerpoint/2010/main" val="2677826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34199-6581-B150-A71D-6A9DF846A0A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Picture Placeholder 2">
            <a:extLst>
              <a:ext uri="{FF2B5EF4-FFF2-40B4-BE49-F238E27FC236}">
                <a16:creationId xmlns:a16="http://schemas.microsoft.com/office/drawing/2014/main" id="{63458B2E-1A20-B02A-6D12-9066D007F7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3848DC98-DF7A-60DC-8178-2EE178D461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DE65881-2AF4-ACD8-C3F1-35C79B32E6FF}"/>
              </a:ext>
            </a:extLst>
          </p:cNvPr>
          <p:cNvSpPr>
            <a:spLocks noGrp="1"/>
          </p:cNvSpPr>
          <p:nvPr>
            <p:ph type="dt" sz="half" idx="10"/>
          </p:nvPr>
        </p:nvSpPr>
        <p:spPr/>
        <p:txBody>
          <a:bodyPr/>
          <a:lstStyle/>
          <a:p>
            <a:fld id="{6ECBB70C-BF5A-5D4C-9596-9801CD5AA689}" type="datetimeFigureOut">
              <a:rPr lang="en-NL" smtClean="0"/>
              <a:t>11/02/2023</a:t>
            </a:fld>
            <a:endParaRPr lang="en-NL"/>
          </a:p>
        </p:txBody>
      </p:sp>
      <p:sp>
        <p:nvSpPr>
          <p:cNvPr id="6" name="Footer Placeholder 5">
            <a:extLst>
              <a:ext uri="{FF2B5EF4-FFF2-40B4-BE49-F238E27FC236}">
                <a16:creationId xmlns:a16="http://schemas.microsoft.com/office/drawing/2014/main" id="{A256B100-2578-DC68-4AB3-C72C25E160BB}"/>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61768776-12C4-9E5C-2779-32700A11CAFF}"/>
              </a:ext>
            </a:extLst>
          </p:cNvPr>
          <p:cNvSpPr>
            <a:spLocks noGrp="1"/>
          </p:cNvSpPr>
          <p:nvPr>
            <p:ph type="sldNum" sz="quarter" idx="12"/>
          </p:nvPr>
        </p:nvSpPr>
        <p:spPr/>
        <p:txBody>
          <a:bodyPr/>
          <a:lstStyle/>
          <a:p>
            <a:fld id="{58EA2103-E7A5-B24D-BF4F-2A18EAA48546}" type="slidenum">
              <a:rPr lang="en-NL" smtClean="0"/>
              <a:t>‹nr.›</a:t>
            </a:fld>
            <a:endParaRPr lang="en-NL"/>
          </a:p>
        </p:txBody>
      </p:sp>
    </p:spTree>
    <p:extLst>
      <p:ext uri="{BB962C8B-B14F-4D97-AF65-F5344CB8AC3E}">
        <p14:creationId xmlns:p14="http://schemas.microsoft.com/office/powerpoint/2010/main" val="963755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239AD9-BD5B-33D0-6D31-019F6611A8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5607D144-A201-5897-3FBE-6BDD6D3A38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4" name="Date Placeholder 3">
            <a:extLst>
              <a:ext uri="{FF2B5EF4-FFF2-40B4-BE49-F238E27FC236}">
                <a16:creationId xmlns:a16="http://schemas.microsoft.com/office/drawing/2014/main" id="{84631EF1-E120-F57A-1584-22AEC09163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CBB70C-BF5A-5D4C-9596-9801CD5AA689}" type="datetimeFigureOut">
              <a:rPr lang="en-NL" smtClean="0"/>
              <a:t>11/02/2023</a:t>
            </a:fld>
            <a:endParaRPr lang="en-NL"/>
          </a:p>
        </p:txBody>
      </p:sp>
      <p:sp>
        <p:nvSpPr>
          <p:cNvPr id="5" name="Footer Placeholder 4">
            <a:extLst>
              <a:ext uri="{FF2B5EF4-FFF2-40B4-BE49-F238E27FC236}">
                <a16:creationId xmlns:a16="http://schemas.microsoft.com/office/drawing/2014/main" id="{066ACA0E-8353-BD96-F15A-5ECCC8847D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a:p>
        </p:txBody>
      </p:sp>
      <p:sp>
        <p:nvSpPr>
          <p:cNvPr id="6" name="Slide Number Placeholder 5">
            <a:extLst>
              <a:ext uri="{FF2B5EF4-FFF2-40B4-BE49-F238E27FC236}">
                <a16:creationId xmlns:a16="http://schemas.microsoft.com/office/drawing/2014/main" id="{CC2C77CD-CA19-5E2D-9EEC-B9D59CE3A8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EA2103-E7A5-B24D-BF4F-2A18EAA48546}" type="slidenum">
              <a:rPr lang="en-NL" smtClean="0"/>
              <a:t>‹nr.›</a:t>
            </a:fld>
            <a:endParaRPr lang="en-NL"/>
          </a:p>
        </p:txBody>
      </p:sp>
    </p:spTree>
    <p:extLst>
      <p:ext uri="{BB962C8B-B14F-4D97-AF65-F5344CB8AC3E}">
        <p14:creationId xmlns:p14="http://schemas.microsoft.com/office/powerpoint/2010/main" val="1155632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2800" b="1" kern="1200">
          <a:solidFill>
            <a:schemeClr val="bg1"/>
          </a:solidFill>
          <a:latin typeface="Apercu" panose="0200050604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Apercu" panose="0200050604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percu" panose="0200050604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percu" panose="0200050604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percu" panose="0200050604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percu" panose="0200050604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uploads2.wikiart.org/images/alexander-calder/a-universe-1934.jpg" TargetMode="External"/><Relationship Id="rId7" Type="http://schemas.openxmlformats.org/officeDocument/2006/relationships/hyperlink" Target="https://www.illustratiebiennale.nl/brian-elstak/" TargetMode="External"/><Relationship Id="rId2" Type="http://schemas.openxmlformats.org/officeDocument/2006/relationships/hyperlink" Target="https://www.berthoekstra.nl/draadfiguren.php" TargetMode="External"/><Relationship Id="rId1" Type="http://schemas.openxmlformats.org/officeDocument/2006/relationships/slideLayout" Target="../slideLayouts/slideLayout1.xml"/><Relationship Id="rId6" Type="http://schemas.openxmlformats.org/officeDocument/2006/relationships/hyperlink" Target="https://www.bonnefanten.nl/nl/tentoonstellingen/patricia-kaersenhout-visions-of-possibilities" TargetMode="External"/><Relationship Id="rId5" Type="http://schemas.openxmlformats.org/officeDocument/2006/relationships/hyperlink" Target="https://www.artmajeur.com/balavoine-sophie/nl/artworks/16237813/sculpture-tricolore" TargetMode="External"/><Relationship Id="rId4" Type="http://schemas.openxmlformats.org/officeDocument/2006/relationships/hyperlink" Target="http://www.fred-eerdekens.be/work/copper-work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youtube.com/watch?v=Dt72O4FEasc"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com/search?q=Micka%C3%ABl%20Bethe-Selassi%C3%A9&amp;tbm=isch&amp;rlz=1C1GCEA_enNL1008NL1008&amp;hl=nl&amp;sa=X&amp;ved=0CIsBEKzcAigAahcKEwjI0_qj0Yr8AhUAAAAAHQAAAAAQCA&amp;biw=1263&amp;bih=569"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schooltv.nl/video/kralen-het-betaalmiddel-onder-tot-slaaf-gemaakten/"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Z547e7Ry4ag" TargetMode="External"/><Relationship Id="rId2" Type="http://schemas.openxmlformats.org/officeDocument/2006/relationships/hyperlink" Target="https://www.youtube.com/watch?v=XdDOtxe1G_E"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schooltv.nl/video/kralen-het-betaalmiddel-onder-tot-slaaf-gemaakten/"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www.tropenmuseum.nl/nl/zien-en-doen/tentoonstellingen/onze-koloniale-erfenis/wat-kolonialisme#:~:text=Kolonialisme%20is%20het%20bezetten%20en,%2C%20taal%2C%20cultuur%20en%20religie."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www.rijksmuseum.nl/nl/stories/tentoonstellingen/slavernij/story/la-bouche-du-roi" TargetMode="External"/><Relationship Id="rId2" Type="http://schemas.openxmlformats.org/officeDocument/2006/relationships/hyperlink" Target="https://www.artfund.org/supporting-museums/art-weve-helped-buy/artwork/9798/la-bouche-du-roi"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slavernijenjij.nl/" TargetMode="External"/><Relationship Id="rId2" Type="http://schemas.openxmlformats.org/officeDocument/2006/relationships/hyperlink" Target="https://lab.nos.nl/projects/slavernij/index.html"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hyperlink" Target="https://www.bol.com/nl/nl/f/suikerland/9300000130411542/" TargetMode="External"/><Relationship Id="rId2" Type="http://schemas.openxmlformats.org/officeDocument/2006/relationships/hyperlink" Target="https://www.bol.com/nl/nl/p/op-de-rug-van-bigi-kayman/9300000042356511/?bltgh=mtJI8bVdcFiKQNGLTo1CWQ.2_43.44.ProductImage" TargetMode="Externa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hyperlink" Target="https://www.youtube.com/watch?v=EwhmTEh2U1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4109A7-1B2D-D8FF-9BF1-561207A7FFDB}"/>
              </a:ext>
            </a:extLst>
          </p:cNvPr>
          <p:cNvSpPr>
            <a:spLocks noGrp="1"/>
          </p:cNvSpPr>
          <p:nvPr>
            <p:ph type="subTitle" idx="1"/>
          </p:nvPr>
        </p:nvSpPr>
        <p:spPr>
          <a:xfrm>
            <a:off x="3478838" y="3569351"/>
            <a:ext cx="5234324" cy="1655762"/>
          </a:xfrm>
        </p:spPr>
        <p:txBody>
          <a:bodyPr>
            <a:normAutofit/>
          </a:bodyPr>
          <a:lstStyle/>
          <a:p>
            <a:r>
              <a:rPr lang="nl-NL" sz="3800" i="1" dirty="0"/>
              <a:t>GROEP 7-8</a:t>
            </a:r>
          </a:p>
          <a:p>
            <a:r>
              <a:rPr lang="nl-NL" sz="3800" i="1" dirty="0"/>
              <a:t>Korte opdracht</a:t>
            </a:r>
            <a:endParaRPr lang="en-NL" sz="3800" i="1" dirty="0"/>
          </a:p>
        </p:txBody>
      </p:sp>
      <p:pic>
        <p:nvPicPr>
          <p:cNvPr id="6" name="Picture 5" descr="Graphical user interface, application, Teams&#10;&#10;Description automatically generated">
            <a:extLst>
              <a:ext uri="{FF2B5EF4-FFF2-40B4-BE49-F238E27FC236}">
                <a16:creationId xmlns:a16="http://schemas.microsoft.com/office/drawing/2014/main" id="{2F939D0E-FC3F-6895-CF7C-78F540A45801}"/>
              </a:ext>
            </a:extLst>
          </p:cNvPr>
          <p:cNvPicPr>
            <a:picLocks noGrp="1" noRot="1" noChangeAspect="1" noMove="1" noResize="1" noEditPoints="1" noAdjustHandles="1" noChangeArrowheads="1" noChangeShapeType="1" noCrop="1"/>
          </p:cNvPicPr>
          <p:nvPr/>
        </p:nvPicPr>
        <p:blipFill>
          <a:blip r:embed="rId2"/>
          <a:stretch>
            <a:fillRect/>
          </a:stretch>
        </p:blipFill>
        <p:spPr>
          <a:xfrm>
            <a:off x="3581400" y="5824638"/>
            <a:ext cx="4114801" cy="714274"/>
          </a:xfrm>
          <a:prstGeom prst="rect">
            <a:avLst/>
          </a:prstGeom>
        </p:spPr>
      </p:pic>
      <p:pic>
        <p:nvPicPr>
          <p:cNvPr id="7" name="Picture 6" descr="Graphical user interface, application, Teams&#10;&#10;Description automatically generated">
            <a:extLst>
              <a:ext uri="{FF2B5EF4-FFF2-40B4-BE49-F238E27FC236}">
                <a16:creationId xmlns:a16="http://schemas.microsoft.com/office/drawing/2014/main" id="{0C6A6911-61FD-33FC-36C6-24076F591005}"/>
              </a:ext>
            </a:extLst>
          </p:cNvPr>
          <p:cNvPicPr>
            <a:picLocks noGrp="1" noRot="1" noChangeAspect="1" noMove="1" noResize="1" noEditPoints="1" noAdjustHandles="1" noChangeArrowheads="1" noChangeShapeType="1" noCrop="1"/>
          </p:cNvPicPr>
          <p:nvPr/>
        </p:nvPicPr>
        <p:blipFill>
          <a:blip r:embed="rId2"/>
          <a:stretch>
            <a:fillRect/>
          </a:stretch>
        </p:blipFill>
        <p:spPr>
          <a:xfrm rot="10800000">
            <a:off x="-58618" y="6024913"/>
            <a:ext cx="4114801" cy="714274"/>
          </a:xfrm>
          <a:prstGeom prst="rect">
            <a:avLst/>
          </a:prstGeom>
        </p:spPr>
      </p:pic>
      <p:sp>
        <p:nvSpPr>
          <p:cNvPr id="2" name="Subtitle 2">
            <a:extLst>
              <a:ext uri="{FF2B5EF4-FFF2-40B4-BE49-F238E27FC236}">
                <a16:creationId xmlns:a16="http://schemas.microsoft.com/office/drawing/2014/main" id="{7A28E12F-C250-2BF6-5DDD-42CA0475F69C}"/>
              </a:ext>
            </a:extLst>
          </p:cNvPr>
          <p:cNvSpPr txBox="1">
            <a:spLocks/>
          </p:cNvSpPr>
          <p:nvPr/>
        </p:nvSpPr>
        <p:spPr>
          <a:xfrm>
            <a:off x="2777502" y="1773238"/>
            <a:ext cx="6636996"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Apercu" panose="02000506040000020004"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percu" panose="02000506040000020004"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percu" panose="02000506040000020004"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percu" panose="02000506040000020004"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percu" panose="02000506040000020004"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nl-NL" sz="5400" b="1" dirty="0"/>
          </a:p>
        </p:txBody>
      </p:sp>
      <p:pic>
        <p:nvPicPr>
          <p:cNvPr id="5" name="Afbeelding 4" descr="Afbeelding met tekst, Lettertype, Graphics, grafische vormgeving&#10;&#10;Automatisch gegenereerde beschrijving">
            <a:extLst>
              <a:ext uri="{FF2B5EF4-FFF2-40B4-BE49-F238E27FC236}">
                <a16:creationId xmlns:a16="http://schemas.microsoft.com/office/drawing/2014/main" id="{E0BC2623-17F4-3462-51AE-97674F52F395}"/>
              </a:ext>
            </a:extLst>
          </p:cNvPr>
          <p:cNvPicPr>
            <a:picLocks noChangeAspect="1"/>
          </p:cNvPicPr>
          <p:nvPr/>
        </p:nvPicPr>
        <p:blipFill>
          <a:blip r:embed="rId3"/>
          <a:stretch>
            <a:fillRect/>
          </a:stretch>
        </p:blipFill>
        <p:spPr>
          <a:xfrm>
            <a:off x="2087945" y="1177934"/>
            <a:ext cx="8549295" cy="1885958"/>
          </a:xfrm>
          <a:prstGeom prst="rect">
            <a:avLst/>
          </a:prstGeom>
        </p:spPr>
      </p:pic>
    </p:spTree>
    <p:extLst>
      <p:ext uri="{BB962C8B-B14F-4D97-AF65-F5344CB8AC3E}">
        <p14:creationId xmlns:p14="http://schemas.microsoft.com/office/powerpoint/2010/main" val="3897922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5C3953-FB40-BC3C-133D-06CCCE0149E7}"/>
              </a:ext>
            </a:extLst>
          </p:cNvPr>
          <p:cNvSpPr/>
          <p:nvPr/>
        </p:nvSpPr>
        <p:spPr>
          <a:xfrm>
            <a:off x="6256879" y="1430823"/>
            <a:ext cx="5316141" cy="4586372"/>
          </a:xfrm>
          <a:prstGeom prst="rect">
            <a:avLst/>
          </a:prstGeom>
          <a:solidFill>
            <a:srgbClr val="0EA1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28" name="Rectangle 27">
            <a:extLst>
              <a:ext uri="{FF2B5EF4-FFF2-40B4-BE49-F238E27FC236}">
                <a16:creationId xmlns:a16="http://schemas.microsoft.com/office/drawing/2014/main" id="{8D6D2F75-DFB9-99A1-9F19-7195823769E7}"/>
              </a:ext>
            </a:extLst>
          </p:cNvPr>
          <p:cNvSpPr/>
          <p:nvPr/>
        </p:nvSpPr>
        <p:spPr>
          <a:xfrm>
            <a:off x="425275" y="1430824"/>
            <a:ext cx="4919082" cy="4586372"/>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12" name="Subtitle 2">
            <a:extLst>
              <a:ext uri="{FF2B5EF4-FFF2-40B4-BE49-F238E27FC236}">
                <a16:creationId xmlns:a16="http://schemas.microsoft.com/office/drawing/2014/main" id="{F72940C3-6A53-B0D2-0DEF-BD5CAF0E9B91}"/>
              </a:ext>
            </a:extLst>
          </p:cNvPr>
          <p:cNvSpPr txBox="1">
            <a:spLocks/>
          </p:cNvSpPr>
          <p:nvPr/>
        </p:nvSpPr>
        <p:spPr>
          <a:xfrm>
            <a:off x="6394314" y="1573187"/>
            <a:ext cx="5178706" cy="420205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Apercu" panose="02000506040000020004"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percu" panose="02000506040000020004"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percu" panose="02000506040000020004"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percu" panose="02000506040000020004"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percu" panose="02000506040000020004"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l">
              <a:spcAft>
                <a:spcPts val="750"/>
              </a:spcAft>
              <a:buNone/>
            </a:pPr>
            <a:r>
              <a:rPr lang="nl-NL" sz="2000" kern="0" dirty="0">
                <a:effectLst/>
                <a:latin typeface="Apercu" panose="02000506040000020004" pitchFamily="50" charset="0"/>
                <a:ea typeface="Times New Roman" panose="02020603050405020304" pitchFamily="18" charset="0"/>
                <a:cs typeface="Calibri" panose="020F0502020204030204" pitchFamily="34" charset="0"/>
              </a:rPr>
              <a:t>Maak het beeld/monument van metaaldraad en toevoegingen zoals kralen. </a:t>
            </a:r>
            <a:endParaRPr lang="nl-NL" sz="2000" kern="100" dirty="0">
              <a:latin typeface="Apercu" panose="02000506040000020004" pitchFamily="50" charset="0"/>
              <a:ea typeface="Times New Roman" panose="02020603050405020304" pitchFamily="18" charset="0"/>
              <a:cs typeface="Times New Roman" panose="02020603050405020304" pitchFamily="18" charset="0"/>
            </a:endParaRPr>
          </a:p>
          <a:p>
            <a:pPr marL="0" indent="0" algn="l">
              <a:spcAft>
                <a:spcPts val="750"/>
              </a:spcAft>
              <a:buNone/>
            </a:pPr>
            <a:r>
              <a:rPr lang="nl-NL" sz="2000" kern="0" dirty="0">
                <a:effectLst/>
                <a:latin typeface="Apercu" panose="02000506040000020004" pitchFamily="50" charset="0"/>
                <a:ea typeface="Times New Roman" panose="02020603050405020304" pitchFamily="18" charset="0"/>
                <a:cs typeface="Calibri" panose="020F0502020204030204" pitchFamily="34" charset="0"/>
              </a:rPr>
              <a:t>Bekijk en bespreek het werk van onderstaande kunstenaars: </a:t>
            </a:r>
            <a:endParaRPr lang="nl-NL" sz="2000" kern="100" dirty="0">
              <a:effectLst/>
              <a:latin typeface="Apercu" panose="02000506040000020004" pitchFamily="50" charset="0"/>
              <a:ea typeface="Calibri" panose="020F0502020204030204" pitchFamily="34" charset="0"/>
              <a:cs typeface="Times New Roman" panose="02020603050405020304" pitchFamily="18" charset="0"/>
            </a:endParaRPr>
          </a:p>
          <a:p>
            <a:pPr marL="342900" lvl="0" indent="-342900" algn="l">
              <a:spcAft>
                <a:spcPts val="800"/>
              </a:spcAft>
              <a:buFont typeface="Symbol" panose="05050102010706020507" pitchFamily="18" charset="2"/>
              <a:buChar char=""/>
            </a:pPr>
            <a:r>
              <a:rPr lang="nl-NL" sz="2000" u="sng" kern="0" dirty="0">
                <a:effectLst/>
                <a:latin typeface="Apercu" panose="02000506040000020004" pitchFamily="50"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Bert Hoekstra draadfiguren</a:t>
            </a:r>
            <a:endParaRPr lang="nl-NL" sz="2000" kern="100" dirty="0">
              <a:effectLst/>
              <a:latin typeface="Apercu" panose="02000506040000020004" pitchFamily="50" charset="0"/>
              <a:ea typeface="Calibri" panose="020F0502020204030204" pitchFamily="34" charset="0"/>
              <a:cs typeface="Times New Roman" panose="02020603050405020304" pitchFamily="18" charset="0"/>
            </a:endParaRPr>
          </a:p>
          <a:p>
            <a:pPr marL="342900" lvl="0" indent="-342900" algn="l">
              <a:spcAft>
                <a:spcPts val="800"/>
              </a:spcAft>
              <a:buFont typeface="Symbol" panose="05050102010706020507" pitchFamily="18" charset="2"/>
              <a:buChar char=""/>
            </a:pPr>
            <a:r>
              <a:rPr lang="nl-NL" sz="2000" u="sng" kern="0" dirty="0">
                <a:effectLst/>
                <a:latin typeface="Apercu" panose="02000506040000020004" pitchFamily="50"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Alexander Calder</a:t>
            </a:r>
            <a:endParaRPr lang="nl-NL" sz="2000" kern="100" dirty="0">
              <a:effectLst/>
              <a:latin typeface="Apercu" panose="02000506040000020004" pitchFamily="50" charset="0"/>
              <a:ea typeface="Calibri" panose="020F0502020204030204" pitchFamily="34" charset="0"/>
              <a:cs typeface="Times New Roman" panose="02020603050405020304" pitchFamily="18" charset="0"/>
            </a:endParaRPr>
          </a:p>
          <a:p>
            <a:pPr marL="342900" lvl="0" indent="-342900" algn="l">
              <a:spcAft>
                <a:spcPts val="800"/>
              </a:spcAft>
              <a:buFont typeface="Symbol" panose="05050102010706020507" pitchFamily="18" charset="2"/>
              <a:buChar char=""/>
            </a:pPr>
            <a:r>
              <a:rPr lang="nl-NL" sz="2000" u="sng" kern="0" dirty="0">
                <a:effectLst/>
                <a:latin typeface="Apercu" panose="02000506040000020004" pitchFamily="50"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Fred Eerdekens</a:t>
            </a:r>
            <a:endParaRPr lang="nl-NL" sz="2000" kern="100" dirty="0">
              <a:effectLst/>
              <a:latin typeface="Apercu" panose="02000506040000020004" pitchFamily="50" charset="0"/>
              <a:ea typeface="Calibri" panose="020F0502020204030204" pitchFamily="34" charset="0"/>
              <a:cs typeface="Times New Roman" panose="02020603050405020304" pitchFamily="18" charset="0"/>
            </a:endParaRPr>
          </a:p>
          <a:p>
            <a:pPr marL="342900" lvl="0" indent="-342900" algn="l">
              <a:spcAft>
                <a:spcPts val="800"/>
              </a:spcAft>
              <a:buFont typeface="Symbol" panose="05050102010706020507" pitchFamily="18" charset="2"/>
              <a:buChar char=""/>
            </a:pPr>
            <a:r>
              <a:rPr lang="nl-NL" sz="2000" u="sng" kern="0" dirty="0">
                <a:effectLst/>
                <a:latin typeface="Apercu" panose="02000506040000020004" pitchFamily="50"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Balavoine Sophie. Tricolore</a:t>
            </a:r>
            <a:endParaRPr lang="nl-NL" sz="2000" kern="100" dirty="0">
              <a:effectLst/>
              <a:latin typeface="Apercu" panose="02000506040000020004" pitchFamily="50" charset="0"/>
              <a:ea typeface="Calibri" panose="020F0502020204030204" pitchFamily="34" charset="0"/>
              <a:cs typeface="Times New Roman" panose="02020603050405020304" pitchFamily="18" charset="0"/>
            </a:endParaRPr>
          </a:p>
          <a:p>
            <a:pPr marL="342900" lvl="0" indent="-342900" algn="l">
              <a:spcAft>
                <a:spcPts val="800"/>
              </a:spcAft>
              <a:buFont typeface="Symbol" panose="05050102010706020507" pitchFamily="18" charset="2"/>
              <a:buChar char=""/>
            </a:pPr>
            <a:r>
              <a:rPr lang="en-US" sz="2000" u="sng" kern="0" dirty="0">
                <a:effectLst/>
                <a:latin typeface="Apercu" panose="02000506040000020004" pitchFamily="50"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Patrica Kaersenhout</a:t>
            </a:r>
            <a:endParaRPr lang="nl-NL" sz="2000" kern="100" dirty="0">
              <a:effectLst/>
              <a:latin typeface="Apercu" panose="02000506040000020004" pitchFamily="50" charset="0"/>
              <a:ea typeface="Calibri" panose="020F0502020204030204" pitchFamily="34" charset="0"/>
              <a:cs typeface="Times New Roman" panose="02020603050405020304" pitchFamily="18" charset="0"/>
            </a:endParaRPr>
          </a:p>
          <a:p>
            <a:pPr marL="342900" lvl="0" indent="-342900" algn="l">
              <a:spcAft>
                <a:spcPts val="800"/>
              </a:spcAft>
              <a:buFont typeface="Symbol" panose="05050102010706020507" pitchFamily="18" charset="2"/>
              <a:buChar char=""/>
            </a:pPr>
            <a:r>
              <a:rPr lang="nl-NL" sz="2000" u="sng" kern="0" dirty="0">
                <a:effectLst/>
                <a:latin typeface="Apercu" panose="02000506040000020004" pitchFamily="50"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Brian Elstak </a:t>
            </a:r>
            <a:r>
              <a:rPr lang="nl-NL" sz="2000" kern="0" dirty="0">
                <a:effectLst/>
                <a:latin typeface="Apercu" panose="02000506040000020004" pitchFamily="50" charset="0"/>
                <a:ea typeface="Calibri" panose="020F0502020204030204" pitchFamily="34" charset="0"/>
                <a:cs typeface="Times New Roman" panose="02020603050405020304" pitchFamily="18" charset="0"/>
              </a:rPr>
              <a:t> </a:t>
            </a:r>
            <a:endParaRPr lang="nl-NL" sz="2000" kern="100" dirty="0">
              <a:effectLst/>
              <a:latin typeface="Apercu" panose="02000506040000020004" pitchFamily="50" charset="0"/>
              <a:ea typeface="Calibri" panose="020F0502020204030204" pitchFamily="34" charset="0"/>
              <a:cs typeface="Times New Roman" panose="02020603050405020304" pitchFamily="18" charset="0"/>
            </a:endParaRPr>
          </a:p>
          <a:p>
            <a:pPr algn="l"/>
            <a:endParaRPr lang="en-NL" sz="2000" dirty="0"/>
          </a:p>
        </p:txBody>
      </p:sp>
      <p:sp>
        <p:nvSpPr>
          <p:cNvPr id="2" name="Subtitle 2">
            <a:extLst>
              <a:ext uri="{FF2B5EF4-FFF2-40B4-BE49-F238E27FC236}">
                <a16:creationId xmlns:a16="http://schemas.microsoft.com/office/drawing/2014/main" id="{AA51F922-C2AF-ED8C-B643-D5C38BB04BD2}"/>
              </a:ext>
            </a:extLst>
          </p:cNvPr>
          <p:cNvSpPr txBox="1">
            <a:spLocks/>
          </p:cNvSpPr>
          <p:nvPr/>
        </p:nvSpPr>
        <p:spPr>
          <a:xfrm>
            <a:off x="576777" y="1573187"/>
            <a:ext cx="5178706" cy="183708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Apercu" panose="02000506040000020004"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percu" panose="02000506040000020004"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percu" panose="02000506040000020004"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percu" panose="02000506040000020004"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percu" panose="02000506040000020004"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2800" b="1" dirty="0">
                <a:solidFill>
                  <a:schemeClr val="tx1"/>
                </a:solidFill>
                <a:latin typeface="Apercu" panose="02000506040000020004" pitchFamily="50" charset="0"/>
                <a:cs typeface="Arial" panose="020B0604020202020204" pitchFamily="34" charset="0"/>
              </a:rPr>
              <a:t>Maakopdracht 1 </a:t>
            </a:r>
          </a:p>
          <a:p>
            <a:pPr algn="l"/>
            <a:r>
              <a:rPr lang="nl-NL" sz="2000" dirty="0">
                <a:solidFill>
                  <a:schemeClr val="tx1"/>
                </a:solidFill>
                <a:latin typeface="Apercu" panose="02000506040000020004" pitchFamily="50" charset="0"/>
                <a:cs typeface="Arial" panose="020B0604020202020204" pitchFamily="34" charset="0"/>
              </a:rPr>
              <a:t>Kindermonument in beeld</a:t>
            </a:r>
            <a:br>
              <a:rPr lang="en-GB" sz="2000" dirty="0">
                <a:solidFill>
                  <a:schemeClr val="tx1"/>
                </a:solidFill>
              </a:rPr>
            </a:br>
            <a:endParaRPr lang="en-NL" sz="2000" dirty="0">
              <a:solidFill>
                <a:schemeClr val="tx1"/>
              </a:solidFill>
            </a:endParaRPr>
          </a:p>
        </p:txBody>
      </p:sp>
      <p:pic>
        <p:nvPicPr>
          <p:cNvPr id="3" name="Afbeelding 2" descr="Afbeelding met tekst, Lettertype, Graphics, grafische vormgeving&#10;&#10;Automatisch gegenereerde beschrijving">
            <a:extLst>
              <a:ext uri="{FF2B5EF4-FFF2-40B4-BE49-F238E27FC236}">
                <a16:creationId xmlns:a16="http://schemas.microsoft.com/office/drawing/2014/main" id="{69679245-0161-3AB9-6CC4-29E5C4715788}"/>
              </a:ext>
            </a:extLst>
          </p:cNvPr>
          <p:cNvPicPr>
            <a:picLocks noChangeAspect="1"/>
          </p:cNvPicPr>
          <p:nvPr/>
        </p:nvPicPr>
        <p:blipFill>
          <a:blip r:embed="rId8"/>
          <a:stretch>
            <a:fillRect/>
          </a:stretch>
        </p:blipFill>
        <p:spPr>
          <a:xfrm>
            <a:off x="393789" y="457800"/>
            <a:ext cx="2803651" cy="618480"/>
          </a:xfrm>
          <a:prstGeom prst="rect">
            <a:avLst/>
          </a:prstGeom>
        </p:spPr>
      </p:pic>
    </p:spTree>
    <p:extLst>
      <p:ext uri="{BB962C8B-B14F-4D97-AF65-F5344CB8AC3E}">
        <p14:creationId xmlns:p14="http://schemas.microsoft.com/office/powerpoint/2010/main" val="3233331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D81FE44-F4D7-FC32-B74C-50288878F6E9}"/>
              </a:ext>
            </a:extLst>
          </p:cNvPr>
          <p:cNvGrpSpPr/>
          <p:nvPr/>
        </p:nvGrpSpPr>
        <p:grpSpPr>
          <a:xfrm>
            <a:off x="760634" y="1407343"/>
            <a:ext cx="4333004" cy="3563555"/>
            <a:chOff x="1195754" y="-947680"/>
            <a:chExt cx="5003460" cy="3720704"/>
          </a:xfrm>
        </p:grpSpPr>
        <p:sp>
          <p:nvSpPr>
            <p:cNvPr id="5" name="Rectangle 4">
              <a:extLst>
                <a:ext uri="{FF2B5EF4-FFF2-40B4-BE49-F238E27FC236}">
                  <a16:creationId xmlns:a16="http://schemas.microsoft.com/office/drawing/2014/main" id="{A5DE1D02-4ADA-A4BD-1C0D-FF47478602EB}"/>
                </a:ext>
              </a:extLst>
            </p:cNvPr>
            <p:cNvSpPr/>
            <p:nvPr/>
          </p:nvSpPr>
          <p:spPr>
            <a:xfrm>
              <a:off x="1195754" y="-947680"/>
              <a:ext cx="5003460" cy="2931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grpSp>
          <p:nvGrpSpPr>
            <p:cNvPr id="10" name="Group 9">
              <a:extLst>
                <a:ext uri="{FF2B5EF4-FFF2-40B4-BE49-F238E27FC236}">
                  <a16:creationId xmlns:a16="http://schemas.microsoft.com/office/drawing/2014/main" id="{D5BECAF8-3E8A-FDD5-777B-1E5BCF212A35}"/>
                </a:ext>
              </a:extLst>
            </p:cNvPr>
            <p:cNvGrpSpPr/>
            <p:nvPr/>
          </p:nvGrpSpPr>
          <p:grpSpPr>
            <a:xfrm>
              <a:off x="1195754" y="1983545"/>
              <a:ext cx="5003460" cy="789479"/>
              <a:chOff x="1195754" y="1983545"/>
              <a:chExt cx="5003460" cy="789479"/>
            </a:xfrm>
          </p:grpSpPr>
          <p:sp>
            <p:nvSpPr>
              <p:cNvPr id="6" name="Rectangle 5">
                <a:extLst>
                  <a:ext uri="{FF2B5EF4-FFF2-40B4-BE49-F238E27FC236}">
                    <a16:creationId xmlns:a16="http://schemas.microsoft.com/office/drawing/2014/main" id="{0272C9DF-34C3-3EA5-1F17-7506A3F1E2F0}"/>
                  </a:ext>
                </a:extLst>
              </p:cNvPr>
              <p:cNvSpPr/>
              <p:nvPr/>
            </p:nvSpPr>
            <p:spPr>
              <a:xfrm>
                <a:off x="1195754" y="1983545"/>
                <a:ext cx="5003460" cy="478301"/>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9" name="Triangle 8">
                <a:extLst>
                  <a:ext uri="{FF2B5EF4-FFF2-40B4-BE49-F238E27FC236}">
                    <a16:creationId xmlns:a16="http://schemas.microsoft.com/office/drawing/2014/main" id="{5CF78950-D4D1-7DC2-B4E4-E8D8A361C293}"/>
                  </a:ext>
                </a:extLst>
              </p:cNvPr>
              <p:cNvSpPr/>
              <p:nvPr/>
            </p:nvSpPr>
            <p:spPr>
              <a:xfrm rot="5400000">
                <a:off x="2771335" y="2180493"/>
                <a:ext cx="636422" cy="548640"/>
              </a:xfrm>
              <a:prstGeom prst="triangle">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grpSp>
      <p:sp>
        <p:nvSpPr>
          <p:cNvPr id="12" name="Subtitle 2">
            <a:extLst>
              <a:ext uri="{FF2B5EF4-FFF2-40B4-BE49-F238E27FC236}">
                <a16:creationId xmlns:a16="http://schemas.microsoft.com/office/drawing/2014/main" id="{F72940C3-6A53-B0D2-0DEF-BD5CAF0E9B91}"/>
              </a:ext>
            </a:extLst>
          </p:cNvPr>
          <p:cNvSpPr txBox="1">
            <a:spLocks/>
          </p:cNvSpPr>
          <p:nvPr/>
        </p:nvSpPr>
        <p:spPr>
          <a:xfrm>
            <a:off x="1163154" y="1635191"/>
            <a:ext cx="3930484" cy="250722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Apercu" panose="02000506040000020004"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percu" panose="02000506040000020004"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percu" panose="02000506040000020004"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percu" panose="02000506040000020004"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percu" panose="02000506040000020004"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b="1" i="0" dirty="0">
                <a:solidFill>
                  <a:schemeClr val="tx1"/>
                </a:solidFill>
                <a:effectLst/>
              </a:rPr>
              <a:t>Tip:</a:t>
            </a:r>
            <a:endParaRPr lang="en-GB" sz="2800" b="1" dirty="0">
              <a:solidFill>
                <a:schemeClr val="tx1"/>
              </a:solidFill>
            </a:endParaRPr>
          </a:p>
          <a:p>
            <a:pPr marL="342900" indent="-342900" algn="l">
              <a:buFont typeface="Arial" panose="020B0604020202020204" pitchFamily="34" charset="0"/>
              <a:buChar char="•"/>
            </a:pPr>
            <a:r>
              <a:rPr lang="en-GB" sz="2000" dirty="0">
                <a:solidFill>
                  <a:schemeClr val="tx1"/>
                </a:solidFill>
              </a:rPr>
              <a:t>De </a:t>
            </a:r>
            <a:r>
              <a:rPr lang="en-GB" sz="2000" dirty="0" err="1">
                <a:solidFill>
                  <a:schemeClr val="tx1"/>
                </a:solidFill>
              </a:rPr>
              <a:t>schetsen</a:t>
            </a:r>
            <a:r>
              <a:rPr lang="en-GB" sz="2000" dirty="0">
                <a:solidFill>
                  <a:schemeClr val="tx1"/>
                </a:solidFill>
              </a:rPr>
              <a:t> </a:t>
            </a:r>
            <a:r>
              <a:rPr lang="en-GB" sz="2000" dirty="0" err="1">
                <a:solidFill>
                  <a:schemeClr val="tx1"/>
                </a:solidFill>
              </a:rPr>
              <a:t>zijn</a:t>
            </a:r>
            <a:r>
              <a:rPr lang="en-GB" sz="2000" dirty="0">
                <a:solidFill>
                  <a:schemeClr val="tx1"/>
                </a:solidFill>
              </a:rPr>
              <a:t> in </a:t>
            </a:r>
            <a:r>
              <a:rPr lang="en-GB" sz="2000" dirty="0" err="1">
                <a:solidFill>
                  <a:schemeClr val="tx1"/>
                </a:solidFill>
              </a:rPr>
              <a:t>lijn</a:t>
            </a:r>
            <a:r>
              <a:rPr lang="en-GB" sz="2000" dirty="0">
                <a:solidFill>
                  <a:schemeClr val="tx1"/>
                </a:solidFill>
              </a:rPr>
              <a:t>: </a:t>
            </a:r>
            <a:r>
              <a:rPr lang="en-GB" sz="2000" dirty="0" err="1">
                <a:solidFill>
                  <a:schemeClr val="tx1"/>
                </a:solidFill>
              </a:rPr>
              <a:t>laat</a:t>
            </a:r>
            <a:r>
              <a:rPr lang="en-GB" sz="2000" dirty="0">
                <a:solidFill>
                  <a:schemeClr val="tx1"/>
                </a:solidFill>
              </a:rPr>
              <a:t> de </a:t>
            </a:r>
            <a:r>
              <a:rPr lang="en-GB" sz="2000" dirty="0" err="1">
                <a:solidFill>
                  <a:schemeClr val="tx1"/>
                </a:solidFill>
              </a:rPr>
              <a:t>leerlingen</a:t>
            </a:r>
            <a:r>
              <a:rPr lang="en-GB" sz="2000" dirty="0">
                <a:solidFill>
                  <a:schemeClr val="tx1"/>
                </a:solidFill>
              </a:rPr>
              <a:t> </a:t>
            </a:r>
            <a:r>
              <a:rPr lang="en-GB" sz="2000" dirty="0" err="1">
                <a:solidFill>
                  <a:schemeClr val="tx1"/>
                </a:solidFill>
              </a:rPr>
              <a:t>doorgaande</a:t>
            </a:r>
            <a:r>
              <a:rPr lang="en-GB" sz="2000" dirty="0">
                <a:solidFill>
                  <a:schemeClr val="tx1"/>
                </a:solidFill>
              </a:rPr>
              <a:t> </a:t>
            </a:r>
            <a:r>
              <a:rPr lang="en-GB" sz="2000" dirty="0" err="1">
                <a:solidFill>
                  <a:schemeClr val="tx1"/>
                </a:solidFill>
              </a:rPr>
              <a:t>lijnen</a:t>
            </a:r>
            <a:r>
              <a:rPr lang="en-GB" sz="2000" dirty="0">
                <a:solidFill>
                  <a:schemeClr val="tx1"/>
                </a:solidFill>
              </a:rPr>
              <a:t> </a:t>
            </a:r>
            <a:r>
              <a:rPr lang="en-GB" sz="2000" dirty="0" err="1">
                <a:solidFill>
                  <a:schemeClr val="tx1"/>
                </a:solidFill>
              </a:rPr>
              <a:t>tekenen</a:t>
            </a:r>
            <a:r>
              <a:rPr lang="en-GB" sz="2000" dirty="0">
                <a:solidFill>
                  <a:schemeClr val="tx1"/>
                </a:solidFill>
              </a:rPr>
              <a:t> </a:t>
            </a:r>
            <a:r>
              <a:rPr lang="en-GB" sz="2000" dirty="0" err="1">
                <a:solidFill>
                  <a:schemeClr val="tx1"/>
                </a:solidFill>
              </a:rPr>
              <a:t>alsof</a:t>
            </a:r>
            <a:r>
              <a:rPr lang="en-GB" sz="2000" dirty="0">
                <a:solidFill>
                  <a:schemeClr val="tx1"/>
                </a:solidFill>
              </a:rPr>
              <a:t> je ze </a:t>
            </a:r>
            <a:r>
              <a:rPr lang="en-GB" sz="2000" dirty="0" err="1">
                <a:solidFill>
                  <a:schemeClr val="tx1"/>
                </a:solidFill>
              </a:rPr>
              <a:t>vormt</a:t>
            </a:r>
            <a:r>
              <a:rPr lang="en-GB" sz="2000" dirty="0">
                <a:solidFill>
                  <a:schemeClr val="tx1"/>
                </a:solidFill>
              </a:rPr>
              <a:t> van  </a:t>
            </a:r>
            <a:r>
              <a:rPr lang="en-GB" sz="2000" dirty="0" err="1">
                <a:solidFill>
                  <a:schemeClr val="tx1"/>
                </a:solidFill>
              </a:rPr>
              <a:t>draad</a:t>
            </a:r>
            <a:r>
              <a:rPr lang="en-GB" sz="2000" dirty="0">
                <a:solidFill>
                  <a:schemeClr val="tx1"/>
                </a:solidFill>
              </a:rPr>
              <a:t>.</a:t>
            </a:r>
          </a:p>
          <a:p>
            <a:pPr marL="342900" indent="-342900" algn="l">
              <a:buFont typeface="Arial" panose="020B0604020202020204" pitchFamily="34" charset="0"/>
              <a:buChar char="•"/>
            </a:pPr>
            <a:r>
              <a:rPr lang="en-GB" sz="2000" dirty="0">
                <a:solidFill>
                  <a:schemeClr val="tx1"/>
                </a:solidFill>
              </a:rPr>
              <a:t>Je </a:t>
            </a:r>
            <a:r>
              <a:rPr lang="en-GB" sz="2000" dirty="0" err="1">
                <a:solidFill>
                  <a:schemeClr val="tx1"/>
                </a:solidFill>
              </a:rPr>
              <a:t>kunt</a:t>
            </a:r>
            <a:r>
              <a:rPr lang="en-GB" sz="2000" dirty="0">
                <a:solidFill>
                  <a:schemeClr val="tx1"/>
                </a:solidFill>
              </a:rPr>
              <a:t> </a:t>
            </a:r>
            <a:r>
              <a:rPr lang="en-GB" sz="2000" dirty="0" err="1">
                <a:solidFill>
                  <a:schemeClr val="tx1"/>
                </a:solidFill>
              </a:rPr>
              <a:t>ook</a:t>
            </a:r>
            <a:r>
              <a:rPr lang="en-GB" sz="2000" dirty="0">
                <a:solidFill>
                  <a:schemeClr val="tx1"/>
                </a:solidFill>
              </a:rPr>
              <a:t> </a:t>
            </a:r>
            <a:r>
              <a:rPr lang="en-GB" sz="2000" dirty="0" err="1">
                <a:solidFill>
                  <a:schemeClr val="tx1"/>
                </a:solidFill>
              </a:rPr>
              <a:t>woorden</a:t>
            </a:r>
            <a:r>
              <a:rPr lang="en-GB" sz="2000" dirty="0">
                <a:solidFill>
                  <a:schemeClr val="tx1"/>
                </a:solidFill>
              </a:rPr>
              <a:t> of </a:t>
            </a:r>
            <a:r>
              <a:rPr lang="en-GB" sz="2000" dirty="0" err="1">
                <a:solidFill>
                  <a:schemeClr val="tx1"/>
                </a:solidFill>
              </a:rPr>
              <a:t>een</a:t>
            </a:r>
            <a:r>
              <a:rPr lang="en-GB" sz="2000" dirty="0">
                <a:solidFill>
                  <a:schemeClr val="tx1"/>
                </a:solidFill>
              </a:rPr>
              <a:t> </a:t>
            </a:r>
            <a:r>
              <a:rPr lang="en-GB" sz="2000" dirty="0" err="1">
                <a:solidFill>
                  <a:schemeClr val="tx1"/>
                </a:solidFill>
              </a:rPr>
              <a:t>tekst</a:t>
            </a:r>
            <a:r>
              <a:rPr lang="en-GB" sz="2000" dirty="0">
                <a:solidFill>
                  <a:schemeClr val="tx1"/>
                </a:solidFill>
              </a:rPr>
              <a:t> </a:t>
            </a:r>
            <a:r>
              <a:rPr lang="en-GB" sz="2000" dirty="0" err="1">
                <a:solidFill>
                  <a:schemeClr val="tx1"/>
                </a:solidFill>
              </a:rPr>
              <a:t>maken</a:t>
            </a:r>
            <a:r>
              <a:rPr lang="en-GB" sz="2000" dirty="0">
                <a:solidFill>
                  <a:schemeClr val="tx1"/>
                </a:solidFill>
              </a:rPr>
              <a:t> met </a:t>
            </a:r>
            <a:r>
              <a:rPr lang="en-GB" sz="2000" dirty="0" err="1">
                <a:solidFill>
                  <a:schemeClr val="tx1"/>
                </a:solidFill>
              </a:rPr>
              <a:t>draad</a:t>
            </a:r>
            <a:r>
              <a:rPr lang="en-GB" sz="2000" dirty="0">
                <a:solidFill>
                  <a:schemeClr val="tx1"/>
                </a:solidFill>
              </a:rPr>
              <a:t>.</a:t>
            </a:r>
            <a:endParaRPr lang="en-NL" sz="2200" dirty="0">
              <a:solidFill>
                <a:schemeClr val="tx1"/>
              </a:solidFill>
            </a:endParaRPr>
          </a:p>
        </p:txBody>
      </p:sp>
      <p:sp>
        <p:nvSpPr>
          <p:cNvPr id="3" name="Subtitle 2">
            <a:extLst>
              <a:ext uri="{FF2B5EF4-FFF2-40B4-BE49-F238E27FC236}">
                <a16:creationId xmlns:a16="http://schemas.microsoft.com/office/drawing/2014/main" id="{D84109A7-1B2D-D8FF-9BF1-561207A7FFDB}"/>
              </a:ext>
            </a:extLst>
          </p:cNvPr>
          <p:cNvSpPr>
            <a:spLocks noGrp="1"/>
          </p:cNvSpPr>
          <p:nvPr>
            <p:ph type="subTitle" idx="1"/>
          </p:nvPr>
        </p:nvSpPr>
        <p:spPr>
          <a:xfrm>
            <a:off x="5418731" y="1404449"/>
            <a:ext cx="5801703" cy="3899466"/>
          </a:xfrm>
        </p:spPr>
        <p:txBody>
          <a:bodyPr>
            <a:noAutofit/>
          </a:bodyPr>
          <a:lstStyle/>
          <a:p>
            <a:pPr algn="l"/>
            <a:r>
              <a:rPr lang="nl-NL" sz="2800" b="1" dirty="0"/>
              <a:t>Ontwerpschetsen maken</a:t>
            </a:r>
          </a:p>
          <a:p>
            <a:pPr marL="342900" indent="-342900" algn="l">
              <a:buFont typeface="Arial" panose="020B0604020202020204" pitchFamily="34" charset="0"/>
              <a:buChar char="•"/>
            </a:pPr>
            <a:r>
              <a:rPr lang="nl-NL" sz="2000" dirty="0"/>
              <a:t>Wat wil je vertellen met je beeld? </a:t>
            </a:r>
          </a:p>
          <a:p>
            <a:pPr marL="342900" indent="-342900" algn="l">
              <a:buFont typeface="Arial" panose="020B0604020202020204" pitchFamily="34" charset="0"/>
              <a:buChar char="•"/>
            </a:pPr>
            <a:r>
              <a:rPr lang="nl-NL" sz="2000" dirty="0"/>
              <a:t>Is het abstract of figuratief? Dat wil zeggen, het mag zowel een herkenbare vorm zijn (figuratief) of een verwijzing naar het onderwerp (abstract). </a:t>
            </a:r>
          </a:p>
          <a:p>
            <a:pPr marL="342900" indent="-342900" algn="l">
              <a:buFont typeface="Arial" panose="020B0604020202020204" pitchFamily="34" charset="0"/>
              <a:buChar char="•"/>
            </a:pPr>
            <a:r>
              <a:rPr lang="nl-NL" sz="2000" dirty="0"/>
              <a:t>Zit er een verhaal in? </a:t>
            </a:r>
          </a:p>
          <a:p>
            <a:pPr marL="342900" indent="-342900" algn="l">
              <a:buFont typeface="Arial" panose="020B0604020202020204" pitchFamily="34" charset="0"/>
              <a:buChar char="•"/>
            </a:pPr>
            <a:r>
              <a:rPr lang="nl-NL" sz="2000" dirty="0"/>
              <a:t>Welk gevoel/emotie </a:t>
            </a:r>
            <a:br>
              <a:rPr lang="nl-NL" sz="2000" dirty="0"/>
            </a:br>
            <a:r>
              <a:rPr lang="nl-NL" sz="2000" dirty="0"/>
              <a:t>wil je er in verwerken? </a:t>
            </a:r>
            <a:br>
              <a:rPr lang="nl-NL" sz="2000" dirty="0"/>
            </a:br>
            <a:r>
              <a:rPr lang="nl-NL" sz="2000" dirty="0"/>
              <a:t>En hoe?</a:t>
            </a:r>
          </a:p>
        </p:txBody>
      </p:sp>
      <p:pic>
        <p:nvPicPr>
          <p:cNvPr id="2" name="Afbeelding 1">
            <a:extLst>
              <a:ext uri="{FF2B5EF4-FFF2-40B4-BE49-F238E27FC236}">
                <a16:creationId xmlns:a16="http://schemas.microsoft.com/office/drawing/2014/main" id="{B914940E-3E29-F5CF-0F1A-A8FB4A82AA2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9672" y="3352936"/>
            <a:ext cx="3198232" cy="1578960"/>
          </a:xfrm>
          <a:prstGeom prst="rect">
            <a:avLst/>
          </a:prstGeom>
          <a:noFill/>
        </p:spPr>
      </p:pic>
      <p:pic>
        <p:nvPicPr>
          <p:cNvPr id="4" name="Afbeelding 3" descr="Afbeelding met tekst, Lettertype, Graphics, grafische vormgeving&#10;&#10;Automatisch gegenereerde beschrijving">
            <a:extLst>
              <a:ext uri="{FF2B5EF4-FFF2-40B4-BE49-F238E27FC236}">
                <a16:creationId xmlns:a16="http://schemas.microsoft.com/office/drawing/2014/main" id="{B6D8ACAE-CED4-A0D8-740A-7C0B6A48AB7E}"/>
              </a:ext>
            </a:extLst>
          </p:cNvPr>
          <p:cNvPicPr>
            <a:picLocks noChangeAspect="1"/>
          </p:cNvPicPr>
          <p:nvPr/>
        </p:nvPicPr>
        <p:blipFill>
          <a:blip r:embed="rId3"/>
          <a:stretch>
            <a:fillRect/>
          </a:stretch>
        </p:blipFill>
        <p:spPr>
          <a:xfrm>
            <a:off x="393789" y="457800"/>
            <a:ext cx="2803651" cy="618480"/>
          </a:xfrm>
          <a:prstGeom prst="rect">
            <a:avLst/>
          </a:prstGeom>
        </p:spPr>
      </p:pic>
    </p:spTree>
    <p:extLst>
      <p:ext uri="{BB962C8B-B14F-4D97-AF65-F5344CB8AC3E}">
        <p14:creationId xmlns:p14="http://schemas.microsoft.com/office/powerpoint/2010/main" val="2754668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4109A7-1B2D-D8FF-9BF1-561207A7FFDB}"/>
              </a:ext>
            </a:extLst>
          </p:cNvPr>
          <p:cNvSpPr>
            <a:spLocks noGrp="1"/>
          </p:cNvSpPr>
          <p:nvPr>
            <p:ph type="subTitle" idx="1"/>
          </p:nvPr>
        </p:nvSpPr>
        <p:spPr>
          <a:xfrm>
            <a:off x="5342421" y="1400833"/>
            <a:ext cx="5346293" cy="4408296"/>
          </a:xfrm>
        </p:spPr>
        <p:txBody>
          <a:bodyPr>
            <a:noAutofit/>
          </a:bodyPr>
          <a:lstStyle/>
          <a:p>
            <a:pPr algn="l"/>
            <a:r>
              <a:rPr lang="en-GB" sz="2800" b="1" i="0" dirty="0">
                <a:effectLst/>
                <a:latin typeface="Apercu" panose="02000506040000020004" pitchFamily="50" charset="0"/>
              </a:rPr>
              <a:t>Sokkel</a:t>
            </a:r>
            <a:endParaRPr lang="en-GB" sz="2800" b="0" i="0" dirty="0">
              <a:effectLst/>
              <a:latin typeface="Apercu" panose="02000506040000020004" pitchFamily="50" charset="0"/>
            </a:endParaRPr>
          </a:p>
          <a:p>
            <a:pPr algn="l"/>
            <a:r>
              <a:rPr lang="nl-NL" sz="2000" kern="0" dirty="0">
                <a:effectLst/>
                <a:latin typeface="Apercu" panose="02000506040000020004" pitchFamily="50" charset="0"/>
                <a:ea typeface="Times New Roman" panose="02020603050405020304" pitchFamily="18" charset="0"/>
                <a:cs typeface="Calibri" panose="020F0502020204030204" pitchFamily="34" charset="0"/>
              </a:rPr>
              <a:t>Maak eerst een sokkel van tussen de 5 a 10 centimeter, hoogte en breedte.</a:t>
            </a:r>
          </a:p>
          <a:p>
            <a:pPr algn="l"/>
            <a:r>
              <a:rPr lang="nl-NL" sz="2000" kern="0" dirty="0">
                <a:latin typeface="Apercu" panose="02000506040000020004" pitchFamily="50" charset="0"/>
                <a:ea typeface="Times New Roman" panose="02020603050405020304" pitchFamily="18" charset="0"/>
                <a:cs typeface="Calibri" panose="020F0502020204030204" pitchFamily="34" charset="0"/>
              </a:rPr>
              <a:t>K</a:t>
            </a:r>
            <a:r>
              <a:rPr lang="nl-NL" sz="2000" kern="0" dirty="0">
                <a:effectLst/>
                <a:latin typeface="Apercu" panose="02000506040000020004" pitchFamily="50" charset="0"/>
                <a:ea typeface="Times New Roman" panose="02020603050405020304" pitchFamily="18" charset="0"/>
                <a:cs typeface="Calibri" panose="020F0502020204030204" pitchFamily="34" charset="0"/>
              </a:rPr>
              <a:t>ies zelf de vorm en het restmateriaal waar de sokkel van kan worden gemaakt. </a:t>
            </a:r>
          </a:p>
          <a:p>
            <a:pPr marL="0" indent="0" algn="l">
              <a:buNone/>
            </a:pPr>
            <a:endParaRPr lang="nl-NL" sz="2000" kern="0" dirty="0">
              <a:effectLst/>
              <a:latin typeface="Apercu" panose="02000506040000020004" pitchFamily="50" charset="0"/>
              <a:ea typeface="Times New Roman" panose="02020603050405020304" pitchFamily="18" charset="0"/>
              <a:cs typeface="Calibri" panose="020F0502020204030204" pitchFamily="34" charset="0"/>
            </a:endParaRPr>
          </a:p>
          <a:p>
            <a:pPr marL="0" indent="0" algn="l">
              <a:buNone/>
            </a:pPr>
            <a:r>
              <a:rPr lang="nl-NL" sz="2000" kern="0" dirty="0">
                <a:effectLst/>
                <a:latin typeface="Apercu" panose="02000506040000020004" pitchFamily="50" charset="0"/>
                <a:ea typeface="Times New Roman" panose="02020603050405020304" pitchFamily="18" charset="0"/>
                <a:cs typeface="Calibri" panose="020F0502020204030204" pitchFamily="34" charset="0"/>
              </a:rPr>
              <a:t>Zie ook een voorbeeld op YouTube voor het maken van een stevige </a:t>
            </a:r>
            <a:r>
              <a:rPr lang="nl-NL" sz="2000" u="sng" kern="0" dirty="0">
                <a:effectLst/>
                <a:latin typeface="Apercu" panose="02000506040000020004" pitchFamily="50"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sokkel van karton.</a:t>
            </a:r>
            <a:endParaRPr lang="nl-NL" sz="2000" kern="100" dirty="0">
              <a:effectLst/>
              <a:latin typeface="Apercu" panose="02000506040000020004" pitchFamily="50" charset="0"/>
              <a:ea typeface="Calibri" panose="020F0502020204030204" pitchFamily="34" charset="0"/>
              <a:cs typeface="Times New Roman" panose="02020603050405020304" pitchFamily="18" charset="0"/>
            </a:endParaRPr>
          </a:p>
        </p:txBody>
      </p:sp>
      <p:pic>
        <p:nvPicPr>
          <p:cNvPr id="5" name="Afbeelding 4" descr="Afbeelding met kunst, tekening, schets, Kinderkunst&#10;&#10;Automatisch gegenereerde beschrijving">
            <a:extLst>
              <a:ext uri="{FF2B5EF4-FFF2-40B4-BE49-F238E27FC236}">
                <a16:creationId xmlns:a16="http://schemas.microsoft.com/office/drawing/2014/main" id="{8A4F1783-98EE-0C7B-0B62-2AA8F55650C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7441" y="1400833"/>
            <a:ext cx="2953347" cy="4081462"/>
          </a:xfrm>
          <a:prstGeom prst="rect">
            <a:avLst/>
          </a:prstGeom>
          <a:noFill/>
          <a:ln>
            <a:noFill/>
          </a:ln>
        </p:spPr>
      </p:pic>
      <p:pic>
        <p:nvPicPr>
          <p:cNvPr id="2" name="Afbeelding 1" descr="Afbeelding met tekst, Lettertype, Graphics, grafische vormgeving&#10;&#10;Automatisch gegenereerde beschrijving">
            <a:extLst>
              <a:ext uri="{FF2B5EF4-FFF2-40B4-BE49-F238E27FC236}">
                <a16:creationId xmlns:a16="http://schemas.microsoft.com/office/drawing/2014/main" id="{F8D475A2-5E6D-056A-20C5-C6DD740B54DD}"/>
              </a:ext>
            </a:extLst>
          </p:cNvPr>
          <p:cNvPicPr>
            <a:picLocks noChangeAspect="1"/>
          </p:cNvPicPr>
          <p:nvPr/>
        </p:nvPicPr>
        <p:blipFill>
          <a:blip r:embed="rId4"/>
          <a:stretch>
            <a:fillRect/>
          </a:stretch>
        </p:blipFill>
        <p:spPr>
          <a:xfrm>
            <a:off x="393789" y="457800"/>
            <a:ext cx="2803651" cy="618480"/>
          </a:xfrm>
          <a:prstGeom prst="rect">
            <a:avLst/>
          </a:prstGeom>
        </p:spPr>
      </p:pic>
    </p:spTree>
    <p:extLst>
      <p:ext uri="{BB962C8B-B14F-4D97-AF65-F5344CB8AC3E}">
        <p14:creationId xmlns:p14="http://schemas.microsoft.com/office/powerpoint/2010/main" val="1649670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D81FE44-F4D7-FC32-B74C-50288878F6E9}"/>
              </a:ext>
            </a:extLst>
          </p:cNvPr>
          <p:cNvGrpSpPr/>
          <p:nvPr/>
        </p:nvGrpSpPr>
        <p:grpSpPr>
          <a:xfrm>
            <a:off x="760634" y="1268256"/>
            <a:ext cx="5335366" cy="5042079"/>
            <a:chOff x="1195754" y="-947680"/>
            <a:chExt cx="5003460" cy="3720704"/>
          </a:xfrm>
        </p:grpSpPr>
        <p:sp>
          <p:nvSpPr>
            <p:cNvPr id="5" name="Rectangle 4">
              <a:extLst>
                <a:ext uri="{FF2B5EF4-FFF2-40B4-BE49-F238E27FC236}">
                  <a16:creationId xmlns:a16="http://schemas.microsoft.com/office/drawing/2014/main" id="{A5DE1D02-4ADA-A4BD-1C0D-FF47478602EB}"/>
                </a:ext>
              </a:extLst>
            </p:cNvPr>
            <p:cNvSpPr/>
            <p:nvPr/>
          </p:nvSpPr>
          <p:spPr>
            <a:xfrm>
              <a:off x="1195754" y="-947680"/>
              <a:ext cx="5003460" cy="2931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grpSp>
          <p:nvGrpSpPr>
            <p:cNvPr id="10" name="Group 9">
              <a:extLst>
                <a:ext uri="{FF2B5EF4-FFF2-40B4-BE49-F238E27FC236}">
                  <a16:creationId xmlns:a16="http://schemas.microsoft.com/office/drawing/2014/main" id="{D5BECAF8-3E8A-FDD5-777B-1E5BCF212A35}"/>
                </a:ext>
              </a:extLst>
            </p:cNvPr>
            <p:cNvGrpSpPr/>
            <p:nvPr/>
          </p:nvGrpSpPr>
          <p:grpSpPr>
            <a:xfrm>
              <a:off x="1195754" y="1983545"/>
              <a:ext cx="5003460" cy="789479"/>
              <a:chOff x="1195754" y="1983545"/>
              <a:chExt cx="5003460" cy="789479"/>
            </a:xfrm>
          </p:grpSpPr>
          <p:sp>
            <p:nvSpPr>
              <p:cNvPr id="6" name="Rectangle 5">
                <a:extLst>
                  <a:ext uri="{FF2B5EF4-FFF2-40B4-BE49-F238E27FC236}">
                    <a16:creationId xmlns:a16="http://schemas.microsoft.com/office/drawing/2014/main" id="{0272C9DF-34C3-3EA5-1F17-7506A3F1E2F0}"/>
                  </a:ext>
                </a:extLst>
              </p:cNvPr>
              <p:cNvSpPr/>
              <p:nvPr/>
            </p:nvSpPr>
            <p:spPr>
              <a:xfrm>
                <a:off x="1195754" y="1983545"/>
                <a:ext cx="5003460" cy="478301"/>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9" name="Triangle 8">
                <a:extLst>
                  <a:ext uri="{FF2B5EF4-FFF2-40B4-BE49-F238E27FC236}">
                    <a16:creationId xmlns:a16="http://schemas.microsoft.com/office/drawing/2014/main" id="{5CF78950-D4D1-7DC2-B4E4-E8D8A361C293}"/>
                  </a:ext>
                </a:extLst>
              </p:cNvPr>
              <p:cNvSpPr/>
              <p:nvPr/>
            </p:nvSpPr>
            <p:spPr>
              <a:xfrm rot="5400000">
                <a:off x="2771335" y="2180493"/>
                <a:ext cx="636422" cy="548640"/>
              </a:xfrm>
              <a:prstGeom prst="triangle">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grpSp>
      <p:sp>
        <p:nvSpPr>
          <p:cNvPr id="12" name="Subtitle 2">
            <a:extLst>
              <a:ext uri="{FF2B5EF4-FFF2-40B4-BE49-F238E27FC236}">
                <a16:creationId xmlns:a16="http://schemas.microsoft.com/office/drawing/2014/main" id="{F72940C3-6A53-B0D2-0DEF-BD5CAF0E9B91}"/>
              </a:ext>
            </a:extLst>
          </p:cNvPr>
          <p:cNvSpPr txBox="1">
            <a:spLocks/>
          </p:cNvSpPr>
          <p:nvPr/>
        </p:nvSpPr>
        <p:spPr>
          <a:xfrm>
            <a:off x="1163153" y="1478000"/>
            <a:ext cx="4567945" cy="285084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Apercu" panose="02000506040000020004"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percu" panose="02000506040000020004"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percu" panose="02000506040000020004"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percu" panose="02000506040000020004"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percu" panose="02000506040000020004"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b="1" i="0" dirty="0">
                <a:solidFill>
                  <a:schemeClr val="tx1"/>
                </a:solidFill>
                <a:effectLst/>
                <a:latin typeface="Apercu" panose="02000506040000020004" pitchFamily="50" charset="0"/>
              </a:rPr>
              <a:t>Tips:</a:t>
            </a:r>
            <a:endParaRPr lang="en-GB" sz="2800" b="1" dirty="0">
              <a:solidFill>
                <a:schemeClr val="tx1"/>
              </a:solidFill>
              <a:latin typeface="Apercu" panose="02000506040000020004" pitchFamily="50" charset="0"/>
            </a:endParaRPr>
          </a:p>
          <a:p>
            <a:pPr marL="342900" lvl="0" indent="-342900" algn="l">
              <a:buFont typeface="Symbol" panose="05050102010706020507" pitchFamily="18" charset="2"/>
              <a:buChar char=""/>
            </a:pPr>
            <a:r>
              <a:rPr lang="nl-NL" sz="2000" kern="0" dirty="0">
                <a:solidFill>
                  <a:schemeClr val="tx1"/>
                </a:solidFill>
                <a:effectLst/>
                <a:latin typeface="Apercu" panose="02000506040000020004" pitchFamily="50" charset="0"/>
                <a:ea typeface="Times New Roman" panose="02020603050405020304" pitchFamily="18" charset="0"/>
                <a:cs typeface="Calibri" panose="020F0502020204030204" pitchFamily="34" charset="0"/>
              </a:rPr>
              <a:t>Het beeld wordt aangepast aan het formaat van de sokkel </a:t>
            </a:r>
            <a:endParaRPr lang="nl-NL" sz="2000" kern="100" dirty="0">
              <a:solidFill>
                <a:schemeClr val="tx1"/>
              </a:solidFill>
              <a:effectLst/>
              <a:latin typeface="Apercu" panose="02000506040000020004" pitchFamily="50" charset="0"/>
              <a:ea typeface="Calibri" panose="020F0502020204030204" pitchFamily="34" charset="0"/>
              <a:cs typeface="Times New Roman" panose="02020603050405020304" pitchFamily="18" charset="0"/>
            </a:endParaRPr>
          </a:p>
          <a:p>
            <a:pPr marL="342900" lvl="0" indent="-342900" algn="l">
              <a:buFont typeface="Symbol" panose="05050102010706020507" pitchFamily="18" charset="2"/>
              <a:buChar char=""/>
            </a:pPr>
            <a:r>
              <a:rPr lang="nl-NL" sz="2000" kern="0" dirty="0">
                <a:solidFill>
                  <a:schemeClr val="tx1"/>
                </a:solidFill>
                <a:effectLst/>
                <a:latin typeface="Apercu" panose="02000506040000020004" pitchFamily="50" charset="0"/>
                <a:ea typeface="Times New Roman" panose="02020603050405020304" pitchFamily="18" charset="0"/>
                <a:cs typeface="Calibri" panose="020F0502020204030204" pitchFamily="34" charset="0"/>
              </a:rPr>
              <a:t>Houd er rekening mee dat de sculptuur van alle kanten interessant moet zijn om te bekijken. </a:t>
            </a:r>
            <a:endParaRPr lang="nl-NL" sz="2000" kern="100" dirty="0">
              <a:solidFill>
                <a:schemeClr val="tx1"/>
              </a:solidFill>
              <a:effectLst/>
              <a:latin typeface="Apercu" panose="02000506040000020004" pitchFamily="50" charset="0"/>
              <a:ea typeface="Calibri" panose="020F0502020204030204" pitchFamily="34" charset="0"/>
              <a:cs typeface="Times New Roman" panose="02020603050405020304" pitchFamily="18" charset="0"/>
            </a:endParaRPr>
          </a:p>
          <a:p>
            <a:pPr marL="342900" lvl="0" indent="-342900" algn="l">
              <a:buFont typeface="Symbol" panose="05050102010706020507" pitchFamily="18" charset="2"/>
              <a:buChar char=""/>
            </a:pPr>
            <a:r>
              <a:rPr lang="nl-NL" sz="2000" kern="0" dirty="0">
                <a:solidFill>
                  <a:schemeClr val="tx1"/>
                </a:solidFill>
                <a:effectLst/>
                <a:latin typeface="Apercu" panose="02000506040000020004" pitchFamily="50" charset="0"/>
                <a:ea typeface="Calibri" panose="020F0502020204030204" pitchFamily="34" charset="0"/>
                <a:cs typeface="Times New Roman" panose="02020603050405020304" pitchFamily="18" charset="0"/>
              </a:rPr>
              <a:t>als je een draadsculptuur hebt gemaakt kun je het aankleden met papier-maché of gipsverband. Zie het werk </a:t>
            </a:r>
            <a:r>
              <a:rPr lang="nl-NL" sz="2000" u="sng" kern="0" dirty="0">
                <a:solidFill>
                  <a:schemeClr val="tx1"/>
                </a:solidFill>
                <a:effectLst/>
                <a:latin typeface="Apercu" panose="02000506040000020004" pitchFamily="50"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Mickael Bethe Selassie</a:t>
            </a:r>
            <a:r>
              <a:rPr lang="nl-NL" sz="2000" kern="0" dirty="0">
                <a:solidFill>
                  <a:schemeClr val="tx1"/>
                </a:solidFill>
                <a:effectLst/>
                <a:latin typeface="Apercu" panose="02000506040000020004" pitchFamily="50" charset="0"/>
                <a:ea typeface="Calibri" panose="020F0502020204030204" pitchFamily="34" charset="0"/>
                <a:cs typeface="Times New Roman" panose="02020603050405020304" pitchFamily="18" charset="0"/>
              </a:rPr>
              <a:t> </a:t>
            </a:r>
            <a:endParaRPr lang="en-NL" sz="2000" dirty="0">
              <a:solidFill>
                <a:schemeClr val="tx1"/>
              </a:solidFill>
              <a:latin typeface="Apercu" panose="02000506040000020004" pitchFamily="50" charset="0"/>
            </a:endParaRPr>
          </a:p>
        </p:txBody>
      </p:sp>
      <p:sp>
        <p:nvSpPr>
          <p:cNvPr id="3" name="Subtitle 2">
            <a:extLst>
              <a:ext uri="{FF2B5EF4-FFF2-40B4-BE49-F238E27FC236}">
                <a16:creationId xmlns:a16="http://schemas.microsoft.com/office/drawing/2014/main" id="{D84109A7-1B2D-D8FF-9BF1-561207A7FFDB}"/>
              </a:ext>
            </a:extLst>
          </p:cNvPr>
          <p:cNvSpPr>
            <a:spLocks noGrp="1"/>
          </p:cNvSpPr>
          <p:nvPr>
            <p:ph type="subTitle" idx="1"/>
          </p:nvPr>
        </p:nvSpPr>
        <p:spPr>
          <a:xfrm>
            <a:off x="6303146" y="1285851"/>
            <a:ext cx="4037798" cy="2833387"/>
          </a:xfrm>
        </p:spPr>
        <p:txBody>
          <a:bodyPr>
            <a:noAutofit/>
          </a:bodyPr>
          <a:lstStyle/>
          <a:p>
            <a:pPr algn="l"/>
            <a:r>
              <a:rPr lang="nl-NL" sz="2800" b="1" dirty="0">
                <a:latin typeface="Apercu" panose="02000506040000020004" pitchFamily="50" charset="0"/>
                <a:cs typeface="Arial" panose="020B0604020202020204" pitchFamily="34" charset="0"/>
              </a:rPr>
              <a:t>Het monument in beeld</a:t>
            </a:r>
            <a:endParaRPr lang="en-GB" sz="2800" b="1" dirty="0">
              <a:latin typeface="Apercu" panose="02000506040000020004" pitchFamily="50" charset="0"/>
            </a:endParaRPr>
          </a:p>
          <a:p>
            <a:pPr marL="0" indent="0" algn="l">
              <a:buNone/>
            </a:pPr>
            <a:r>
              <a:rPr lang="nl-NL" sz="2000" kern="0" dirty="0">
                <a:effectLst/>
                <a:latin typeface="Apercu" panose="02000506040000020004" pitchFamily="50" charset="0"/>
                <a:ea typeface="Times New Roman" panose="02020603050405020304" pitchFamily="18" charset="0"/>
                <a:cs typeface="Calibri" panose="020F0502020204030204" pitchFamily="34" charset="0"/>
              </a:rPr>
              <a:t>Kies een schetsontwerp uit dat je wilt uitvoeren in 3D.  </a:t>
            </a:r>
          </a:p>
          <a:p>
            <a:pPr marL="0" indent="0" algn="l">
              <a:buNone/>
            </a:pPr>
            <a:r>
              <a:rPr lang="nl-NL" sz="2000" kern="0" dirty="0">
                <a:effectLst/>
                <a:latin typeface="Apercu" panose="02000506040000020004" pitchFamily="50" charset="0"/>
                <a:ea typeface="Times New Roman" panose="02020603050405020304" pitchFamily="18" charset="0"/>
                <a:cs typeface="Calibri" panose="020F0502020204030204" pitchFamily="34" charset="0"/>
              </a:rPr>
              <a:t>Maak een keuze uit het draadmateriaal en eventueel andere restmaterialen en</a:t>
            </a:r>
            <a:br>
              <a:rPr lang="nl-NL" sz="2000" kern="0" dirty="0">
                <a:effectLst/>
                <a:latin typeface="Apercu" panose="02000506040000020004" pitchFamily="50" charset="0"/>
                <a:ea typeface="Times New Roman" panose="02020603050405020304" pitchFamily="18" charset="0"/>
                <a:cs typeface="Calibri" panose="020F0502020204030204" pitchFamily="34" charset="0"/>
              </a:rPr>
            </a:br>
            <a:r>
              <a:rPr lang="nl-NL" sz="2000" kern="0" dirty="0">
                <a:effectLst/>
                <a:latin typeface="Apercu" panose="02000506040000020004" pitchFamily="50" charset="0"/>
                <a:ea typeface="Times New Roman" panose="02020603050405020304" pitchFamily="18" charset="0"/>
                <a:cs typeface="Calibri" panose="020F0502020204030204" pitchFamily="34" charset="0"/>
              </a:rPr>
              <a:t>de kralen. </a:t>
            </a:r>
            <a:endParaRPr lang="nl-NL" sz="2000" kern="100" dirty="0">
              <a:effectLst/>
              <a:latin typeface="Apercu" panose="02000506040000020004" pitchFamily="50" charset="0"/>
              <a:ea typeface="Calibri" panose="020F0502020204030204" pitchFamily="34" charset="0"/>
              <a:cs typeface="Times New Roman" panose="02020603050405020304" pitchFamily="18" charset="0"/>
            </a:endParaRPr>
          </a:p>
        </p:txBody>
      </p:sp>
      <p:pic>
        <p:nvPicPr>
          <p:cNvPr id="2" name="Afbeelding 1" descr="Afbeelding met Kinderkunst, verven, tekenfilm, kunst&#10;&#10;Automatisch gegenereerde beschrijving">
            <a:extLst>
              <a:ext uri="{FF2B5EF4-FFF2-40B4-BE49-F238E27FC236}">
                <a16:creationId xmlns:a16="http://schemas.microsoft.com/office/drawing/2014/main" id="{9A3D4E2C-A66E-DD26-D891-C0AC8C6657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17069" y="1423568"/>
            <a:ext cx="1188773" cy="3816912"/>
          </a:xfrm>
          <a:prstGeom prst="rect">
            <a:avLst/>
          </a:prstGeom>
          <a:noFill/>
          <a:ln>
            <a:noFill/>
          </a:ln>
        </p:spPr>
      </p:pic>
      <p:pic>
        <p:nvPicPr>
          <p:cNvPr id="4" name="Afbeelding 3" descr="Afbeelding met tekst, Lettertype, Graphics, grafische vormgeving&#10;&#10;Automatisch gegenereerde beschrijving">
            <a:extLst>
              <a:ext uri="{FF2B5EF4-FFF2-40B4-BE49-F238E27FC236}">
                <a16:creationId xmlns:a16="http://schemas.microsoft.com/office/drawing/2014/main" id="{6923E359-E230-553F-F2DF-584E8FA79E8F}"/>
              </a:ext>
            </a:extLst>
          </p:cNvPr>
          <p:cNvPicPr>
            <a:picLocks noChangeAspect="1"/>
          </p:cNvPicPr>
          <p:nvPr/>
        </p:nvPicPr>
        <p:blipFill>
          <a:blip r:embed="rId4"/>
          <a:stretch>
            <a:fillRect/>
          </a:stretch>
        </p:blipFill>
        <p:spPr>
          <a:xfrm>
            <a:off x="393789" y="457800"/>
            <a:ext cx="2803651" cy="618480"/>
          </a:xfrm>
          <a:prstGeom prst="rect">
            <a:avLst/>
          </a:prstGeom>
        </p:spPr>
      </p:pic>
    </p:spTree>
    <p:extLst>
      <p:ext uri="{BB962C8B-B14F-4D97-AF65-F5344CB8AC3E}">
        <p14:creationId xmlns:p14="http://schemas.microsoft.com/office/powerpoint/2010/main" val="3376060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5C3953-FB40-BC3C-133D-06CCCE0149E7}"/>
              </a:ext>
            </a:extLst>
          </p:cNvPr>
          <p:cNvSpPr/>
          <p:nvPr/>
        </p:nvSpPr>
        <p:spPr>
          <a:xfrm>
            <a:off x="6225393" y="1313896"/>
            <a:ext cx="5389829" cy="4663698"/>
          </a:xfrm>
          <a:prstGeom prst="rect">
            <a:avLst/>
          </a:prstGeom>
          <a:solidFill>
            <a:srgbClr val="0EA1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nSpc>
                <a:spcPct val="90000"/>
              </a:lnSpc>
              <a:spcBef>
                <a:spcPts val="1000"/>
              </a:spcBef>
              <a:buNone/>
            </a:pPr>
            <a:r>
              <a:rPr lang="nl-NL" sz="2000" dirty="0">
                <a:solidFill>
                  <a:schemeClr val="bg1"/>
                </a:solidFill>
                <a:latin typeface="Apercu" panose="02000506040000020004" pitchFamily="50" charset="0"/>
                <a:ea typeface="Times New Roman" panose="02020603050405020304" pitchFamily="18" charset="0"/>
                <a:cs typeface="Calibri" panose="020F0502020204030204" pitchFamily="34" charset="0"/>
              </a:rPr>
              <a:t>O</a:t>
            </a:r>
            <a:r>
              <a:rPr lang="nl-NL" sz="2000" dirty="0">
                <a:solidFill>
                  <a:schemeClr val="bg1"/>
                </a:solidFill>
                <a:effectLst/>
                <a:latin typeface="Apercu" panose="02000506040000020004" pitchFamily="50" charset="0"/>
                <a:ea typeface="Times New Roman" panose="02020603050405020304" pitchFamily="18" charset="0"/>
                <a:cs typeface="Calibri" panose="020F0502020204030204" pitchFamily="34" charset="0"/>
              </a:rPr>
              <a:t>m tot slaaf gemaakte kinderen te herdenken gebruik je als </a:t>
            </a:r>
            <a:r>
              <a:rPr lang="nl-NL" sz="2000" kern="0" dirty="0">
                <a:solidFill>
                  <a:schemeClr val="bg1"/>
                </a:solidFill>
                <a:effectLst/>
                <a:latin typeface="Apercu" panose="02000506040000020004" pitchFamily="50" charset="0"/>
                <a:ea typeface="Times New Roman" panose="02020603050405020304" pitchFamily="18" charset="0"/>
                <a:cs typeface="Calibri" panose="020F0502020204030204" pitchFamily="34" charset="0"/>
              </a:rPr>
              <a:t>vorm een gedicht of spoken word stuk.</a:t>
            </a:r>
          </a:p>
          <a:p>
            <a:pPr marL="0" indent="0">
              <a:lnSpc>
                <a:spcPct val="90000"/>
              </a:lnSpc>
              <a:spcBef>
                <a:spcPts val="1000"/>
              </a:spcBef>
              <a:buNone/>
            </a:pPr>
            <a:endParaRPr lang="nl-NL" sz="2000" kern="0" dirty="0">
              <a:solidFill>
                <a:schemeClr val="bg1"/>
              </a:solidFill>
              <a:latin typeface="Apercu" panose="02000506040000020004" pitchFamily="50" charset="0"/>
              <a:ea typeface="Times New Roman" panose="02020603050405020304" pitchFamily="18" charset="0"/>
              <a:cs typeface="Calibri" panose="020F0502020204030204" pitchFamily="34" charset="0"/>
            </a:endParaRPr>
          </a:p>
          <a:p>
            <a:pPr marL="0" indent="0">
              <a:lnSpc>
                <a:spcPct val="90000"/>
              </a:lnSpc>
              <a:spcBef>
                <a:spcPts val="1000"/>
              </a:spcBef>
              <a:buNone/>
            </a:pPr>
            <a:r>
              <a:rPr lang="nl-NL" sz="2000" kern="0" dirty="0">
                <a:solidFill>
                  <a:schemeClr val="bg1"/>
                </a:solidFill>
                <a:effectLst/>
                <a:latin typeface="Apercu" panose="02000506040000020004" pitchFamily="50" charset="0"/>
                <a:ea typeface="Times New Roman" panose="02020603050405020304" pitchFamily="18" charset="0"/>
                <a:cs typeface="Calibri" panose="020F0502020204030204" pitchFamily="34" charset="0"/>
              </a:rPr>
              <a:t>In de </a:t>
            </a:r>
            <a:r>
              <a:rPr lang="nl-NL" sz="2000" u="sng" kern="0" dirty="0">
                <a:solidFill>
                  <a:schemeClr val="bg1"/>
                </a:solidFill>
                <a:effectLst/>
                <a:latin typeface="Apercu" panose="02000506040000020004" pitchFamily="50"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video uit de introductie</a:t>
            </a:r>
            <a:r>
              <a:rPr lang="nl-NL" sz="2000" kern="0" dirty="0">
                <a:solidFill>
                  <a:schemeClr val="bg1"/>
                </a:solidFill>
                <a:effectLst/>
                <a:latin typeface="Apercu" panose="02000506040000020004" pitchFamily="50" charset="0"/>
                <a:ea typeface="Times New Roman" panose="02020603050405020304" pitchFamily="18" charset="0"/>
                <a:cs typeface="Calibri" panose="020F0502020204030204" pitchFamily="34" charset="0"/>
              </a:rPr>
              <a:t> (vanaf 3.10 minuten) is een liedje te horen dat de tot slaaf </a:t>
            </a:r>
            <a:r>
              <a:rPr lang="nl-NL" sz="2000" kern="0" dirty="0" err="1">
                <a:solidFill>
                  <a:schemeClr val="bg1"/>
                </a:solidFill>
                <a:effectLst/>
                <a:latin typeface="Apercu" panose="02000506040000020004" pitchFamily="50" charset="0"/>
                <a:ea typeface="Times New Roman" panose="02020603050405020304" pitchFamily="18" charset="0"/>
                <a:cs typeface="Calibri" panose="020F0502020204030204" pitchFamily="34" charset="0"/>
              </a:rPr>
              <a:t>gemaakten</a:t>
            </a:r>
            <a:r>
              <a:rPr lang="nl-NL" sz="2000" kern="0" dirty="0">
                <a:solidFill>
                  <a:schemeClr val="bg1"/>
                </a:solidFill>
                <a:effectLst/>
                <a:latin typeface="Apercu" panose="02000506040000020004" pitchFamily="50" charset="0"/>
                <a:ea typeface="Times New Roman" panose="02020603050405020304" pitchFamily="18" charset="0"/>
                <a:cs typeface="Calibri" panose="020F0502020204030204" pitchFamily="34" charset="0"/>
              </a:rPr>
              <a:t> zongen toen ze hun kralen in zee gooiden op 1 juli 1863. </a:t>
            </a:r>
            <a:r>
              <a:rPr lang="nl-NL" sz="2000" dirty="0">
                <a:solidFill>
                  <a:schemeClr val="bg1"/>
                </a:solidFill>
                <a:effectLst/>
                <a:latin typeface="Apercu" panose="02000506040000020004" pitchFamily="50" charset="0"/>
                <a:ea typeface="Times New Roman" panose="02020603050405020304" pitchFamily="18" charset="0"/>
                <a:cs typeface="Calibri" panose="020F0502020204030204" pitchFamily="34" charset="0"/>
              </a:rPr>
              <a:t>Het zou ook een kort gedicht kunnen zijn.</a:t>
            </a:r>
            <a:endParaRPr lang="nl-NL" sz="2000" dirty="0">
              <a:solidFill>
                <a:schemeClr val="bg1"/>
              </a:solidFill>
              <a:latin typeface="Apercu" panose="02000506040000020004" pitchFamily="50" charset="0"/>
              <a:ea typeface="Times New Roman" panose="02020603050405020304" pitchFamily="18" charset="0"/>
              <a:cs typeface="Times New Roman" panose="02020603050405020304" pitchFamily="18" charset="0"/>
            </a:endParaRPr>
          </a:p>
          <a:p>
            <a:pPr marL="0" indent="0">
              <a:lnSpc>
                <a:spcPct val="90000"/>
              </a:lnSpc>
              <a:spcBef>
                <a:spcPts val="1000"/>
              </a:spcBef>
              <a:buNone/>
            </a:pPr>
            <a:endParaRPr lang="nl-NL" sz="2000" kern="100" dirty="0">
              <a:solidFill>
                <a:schemeClr val="bg1"/>
              </a:solidFill>
              <a:effectLst/>
              <a:latin typeface="Apercu" panose="02000506040000020004" pitchFamily="50" charset="0"/>
              <a:ea typeface="Calibri" panose="020F0502020204030204" pitchFamily="34" charset="0"/>
              <a:cs typeface="Times New Roman" panose="02020603050405020304" pitchFamily="18" charset="0"/>
            </a:endParaRPr>
          </a:p>
          <a:p>
            <a:pPr marL="0" indent="0" algn="ctr">
              <a:lnSpc>
                <a:spcPct val="90000"/>
              </a:lnSpc>
              <a:spcBef>
                <a:spcPts val="1000"/>
              </a:spcBef>
              <a:buNone/>
            </a:pPr>
            <a:r>
              <a:rPr lang="nl-NL" sz="2000" i="1" kern="0" dirty="0">
                <a:solidFill>
                  <a:schemeClr val="bg1"/>
                </a:solidFill>
                <a:effectLst/>
                <a:latin typeface="Apercu" panose="02000506040000020004" pitchFamily="50" charset="0"/>
                <a:ea typeface="Times New Roman" panose="02020603050405020304" pitchFamily="18" charset="0"/>
                <a:cs typeface="Calibri" panose="020F0502020204030204" pitchFamily="34" charset="0"/>
              </a:rPr>
              <a:t>Blije blije Julidag</a:t>
            </a:r>
            <a:endParaRPr lang="nl-NL" sz="2000" kern="100" dirty="0">
              <a:solidFill>
                <a:schemeClr val="bg1"/>
              </a:solidFill>
              <a:effectLst/>
              <a:latin typeface="Apercu" panose="02000506040000020004" pitchFamily="50" charset="0"/>
              <a:ea typeface="Calibri" panose="020F0502020204030204" pitchFamily="34" charset="0"/>
              <a:cs typeface="Times New Roman" panose="02020603050405020304" pitchFamily="18" charset="0"/>
            </a:endParaRPr>
          </a:p>
          <a:p>
            <a:pPr marL="0" indent="0" algn="ctr">
              <a:lnSpc>
                <a:spcPct val="90000"/>
              </a:lnSpc>
              <a:spcBef>
                <a:spcPts val="1000"/>
              </a:spcBef>
              <a:buNone/>
            </a:pPr>
            <a:r>
              <a:rPr lang="nl-NL" sz="2000" i="1" kern="0" dirty="0">
                <a:solidFill>
                  <a:schemeClr val="bg1"/>
                </a:solidFill>
                <a:effectLst/>
                <a:latin typeface="Apercu" panose="02000506040000020004" pitchFamily="50" charset="0"/>
                <a:ea typeface="Times New Roman" panose="02020603050405020304" pitchFamily="18" charset="0"/>
                <a:cs typeface="Calibri" panose="020F0502020204030204" pitchFamily="34" charset="0"/>
              </a:rPr>
              <a:t>Ik ben vrij, vrij, vrij vandaag</a:t>
            </a:r>
            <a:endParaRPr lang="nl-NL" sz="2000" kern="100" dirty="0">
              <a:solidFill>
                <a:schemeClr val="bg1"/>
              </a:solidFill>
              <a:effectLst/>
              <a:latin typeface="Apercu" panose="02000506040000020004" pitchFamily="50" charset="0"/>
              <a:ea typeface="Calibri" panose="020F0502020204030204" pitchFamily="34" charset="0"/>
              <a:cs typeface="Times New Roman" panose="02020603050405020304" pitchFamily="18" charset="0"/>
            </a:endParaRPr>
          </a:p>
          <a:p>
            <a:pPr marL="0" indent="0" algn="ctr">
              <a:lnSpc>
                <a:spcPct val="90000"/>
              </a:lnSpc>
              <a:spcBef>
                <a:spcPts val="1000"/>
              </a:spcBef>
              <a:buNone/>
            </a:pPr>
            <a:r>
              <a:rPr lang="nl-NL" sz="2000" i="1" kern="0" dirty="0">
                <a:solidFill>
                  <a:schemeClr val="bg1"/>
                </a:solidFill>
                <a:effectLst/>
                <a:latin typeface="Apercu" panose="02000506040000020004" pitchFamily="50" charset="0"/>
                <a:ea typeface="Times New Roman" panose="02020603050405020304" pitchFamily="18" charset="0"/>
                <a:cs typeface="Calibri" panose="020F0502020204030204" pitchFamily="34" charset="0"/>
              </a:rPr>
              <a:t>en het kan mij geen moer schelen wat de meester zegt…</a:t>
            </a:r>
            <a:endParaRPr lang="nl-NL" sz="2000" kern="100" dirty="0">
              <a:solidFill>
                <a:schemeClr val="bg1"/>
              </a:solidFill>
              <a:effectLst/>
              <a:latin typeface="Apercu" panose="02000506040000020004" pitchFamily="50" charset="0"/>
              <a:ea typeface="Calibri" panose="020F0502020204030204" pitchFamily="34" charset="0"/>
              <a:cs typeface="Times New Roman" panose="02020603050405020304" pitchFamily="18" charset="0"/>
            </a:endParaRPr>
          </a:p>
        </p:txBody>
      </p:sp>
      <p:sp>
        <p:nvSpPr>
          <p:cNvPr id="28" name="Rectangle 27">
            <a:extLst>
              <a:ext uri="{FF2B5EF4-FFF2-40B4-BE49-F238E27FC236}">
                <a16:creationId xmlns:a16="http://schemas.microsoft.com/office/drawing/2014/main" id="{8D6D2F75-DFB9-99A1-9F19-7195823769E7}"/>
              </a:ext>
            </a:extLst>
          </p:cNvPr>
          <p:cNvSpPr/>
          <p:nvPr/>
        </p:nvSpPr>
        <p:spPr>
          <a:xfrm>
            <a:off x="393790" y="1313896"/>
            <a:ext cx="5296796" cy="4663697"/>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12" name="Subtitle 2">
            <a:extLst>
              <a:ext uri="{FF2B5EF4-FFF2-40B4-BE49-F238E27FC236}">
                <a16:creationId xmlns:a16="http://schemas.microsoft.com/office/drawing/2014/main" id="{F72940C3-6A53-B0D2-0DEF-BD5CAF0E9B91}"/>
              </a:ext>
            </a:extLst>
          </p:cNvPr>
          <p:cNvSpPr txBox="1">
            <a:spLocks/>
          </p:cNvSpPr>
          <p:nvPr/>
        </p:nvSpPr>
        <p:spPr>
          <a:xfrm>
            <a:off x="6436517" y="1218080"/>
            <a:ext cx="5178706" cy="420205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Apercu" panose="02000506040000020004"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percu" panose="02000506040000020004"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percu" panose="02000506040000020004"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percu" panose="02000506040000020004"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percu" panose="02000506040000020004"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NL" sz="2000" dirty="0"/>
          </a:p>
        </p:txBody>
      </p:sp>
      <p:sp>
        <p:nvSpPr>
          <p:cNvPr id="2" name="Subtitle 2">
            <a:extLst>
              <a:ext uri="{FF2B5EF4-FFF2-40B4-BE49-F238E27FC236}">
                <a16:creationId xmlns:a16="http://schemas.microsoft.com/office/drawing/2014/main" id="{AA51F922-C2AF-ED8C-B643-D5C38BB04BD2}"/>
              </a:ext>
            </a:extLst>
          </p:cNvPr>
          <p:cNvSpPr txBox="1">
            <a:spLocks/>
          </p:cNvSpPr>
          <p:nvPr/>
        </p:nvSpPr>
        <p:spPr>
          <a:xfrm>
            <a:off x="587494" y="1598398"/>
            <a:ext cx="4818259" cy="16299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Apercu" panose="02000506040000020004"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percu" panose="02000506040000020004"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percu" panose="02000506040000020004"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percu" panose="02000506040000020004"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percu" panose="02000506040000020004"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2800" b="1" dirty="0">
                <a:solidFill>
                  <a:schemeClr val="tx1"/>
                </a:solidFill>
                <a:latin typeface="Apercu" panose="02000506040000020004" pitchFamily="50" charset="0"/>
                <a:cs typeface="Arial" panose="020B0604020202020204" pitchFamily="34" charset="0"/>
              </a:rPr>
              <a:t>Maakopdracht 2 </a:t>
            </a:r>
          </a:p>
          <a:p>
            <a:pPr algn="l"/>
            <a:r>
              <a:rPr lang="nl-NL" sz="2000" dirty="0">
                <a:solidFill>
                  <a:schemeClr val="tx1"/>
                </a:solidFill>
                <a:latin typeface="Apercu" panose="02000506040000020004" pitchFamily="50" charset="0"/>
                <a:cs typeface="Arial" panose="020B0604020202020204" pitchFamily="34" charset="0"/>
              </a:rPr>
              <a:t>Een monument in woord en gebaar</a:t>
            </a:r>
            <a:endParaRPr lang="en-NL" sz="2000" dirty="0">
              <a:solidFill>
                <a:schemeClr val="tx1"/>
              </a:solidFill>
              <a:latin typeface="Apercu" panose="02000506040000020004" pitchFamily="50" charset="0"/>
            </a:endParaRPr>
          </a:p>
        </p:txBody>
      </p:sp>
      <p:pic>
        <p:nvPicPr>
          <p:cNvPr id="3" name="Afbeelding 2" descr="Afbeelding met tekst, Lettertype, Graphics, grafische vormgeving&#10;&#10;Automatisch gegenereerde beschrijving">
            <a:extLst>
              <a:ext uri="{FF2B5EF4-FFF2-40B4-BE49-F238E27FC236}">
                <a16:creationId xmlns:a16="http://schemas.microsoft.com/office/drawing/2014/main" id="{4E762281-5B0A-A4D7-87CB-334C07AE5BEF}"/>
              </a:ext>
            </a:extLst>
          </p:cNvPr>
          <p:cNvPicPr>
            <a:picLocks noChangeAspect="1"/>
          </p:cNvPicPr>
          <p:nvPr/>
        </p:nvPicPr>
        <p:blipFill>
          <a:blip r:embed="rId3"/>
          <a:stretch>
            <a:fillRect/>
          </a:stretch>
        </p:blipFill>
        <p:spPr>
          <a:xfrm>
            <a:off x="393789" y="457800"/>
            <a:ext cx="2803651" cy="618480"/>
          </a:xfrm>
          <a:prstGeom prst="rect">
            <a:avLst/>
          </a:prstGeom>
        </p:spPr>
      </p:pic>
    </p:spTree>
    <p:extLst>
      <p:ext uri="{BB962C8B-B14F-4D97-AF65-F5344CB8AC3E}">
        <p14:creationId xmlns:p14="http://schemas.microsoft.com/office/powerpoint/2010/main" val="826569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4109A7-1B2D-D8FF-9BF1-561207A7FFDB}"/>
              </a:ext>
            </a:extLst>
          </p:cNvPr>
          <p:cNvSpPr>
            <a:spLocks noGrp="1"/>
          </p:cNvSpPr>
          <p:nvPr>
            <p:ph type="subTitle" idx="1"/>
          </p:nvPr>
        </p:nvSpPr>
        <p:spPr>
          <a:xfrm>
            <a:off x="4417454" y="773152"/>
            <a:ext cx="7212293" cy="5209194"/>
          </a:xfrm>
        </p:spPr>
        <p:txBody>
          <a:bodyPr>
            <a:noAutofit/>
          </a:bodyPr>
          <a:lstStyle/>
          <a:p>
            <a:pPr algn="l"/>
            <a:r>
              <a:rPr lang="en-GB" sz="2800" b="1" i="0" dirty="0">
                <a:effectLst/>
                <a:latin typeface="Apercu" panose="02000506040000020004" pitchFamily="50" charset="0"/>
              </a:rPr>
              <a:t>Spoken word</a:t>
            </a:r>
            <a:endParaRPr lang="en-GB" sz="2800" b="0" i="0" dirty="0">
              <a:effectLst/>
              <a:latin typeface="Apercu" panose="02000506040000020004" pitchFamily="50" charset="0"/>
            </a:endParaRPr>
          </a:p>
          <a:p>
            <a:pPr marL="0" indent="0" algn="l">
              <a:buNone/>
            </a:pPr>
            <a:r>
              <a:rPr lang="nl-NL" sz="2000" kern="0" dirty="0">
                <a:effectLst/>
                <a:latin typeface="Apercu" panose="02000506040000020004" pitchFamily="50" charset="0"/>
                <a:ea typeface="Times New Roman" panose="02020603050405020304" pitchFamily="18" charset="0"/>
                <a:cs typeface="Calibri" panose="020F0502020204030204" pitchFamily="34" charset="0"/>
              </a:rPr>
              <a:t>Een gedicht hoeft niet alleen maar op papier te staan. Je kunt het ook voordragen en op film zetten. Bekijk en bespreek onderstaande </a:t>
            </a:r>
            <a:r>
              <a:rPr lang="nl-NL" sz="2000" i="1" kern="0" dirty="0">
                <a:effectLst/>
                <a:latin typeface="Apercu" panose="02000506040000020004" pitchFamily="50" charset="0"/>
                <a:ea typeface="Times New Roman" panose="02020603050405020304" pitchFamily="18" charset="0"/>
                <a:cs typeface="Calibri" panose="020F0502020204030204" pitchFamily="34" charset="0"/>
              </a:rPr>
              <a:t>spoken word</a:t>
            </a:r>
            <a:r>
              <a:rPr lang="nl-NL" sz="2000" kern="0" dirty="0">
                <a:effectLst/>
                <a:latin typeface="Apercu" panose="02000506040000020004" pitchFamily="50" charset="0"/>
                <a:ea typeface="Times New Roman" panose="02020603050405020304" pitchFamily="18" charset="0"/>
                <a:cs typeface="Calibri" panose="020F0502020204030204" pitchFamily="34" charset="0"/>
              </a:rPr>
              <a:t> voordrachten. Een vorm van literaire storytelling waarin je je emoties kwijt kunt. Bekijk:</a:t>
            </a:r>
            <a:endParaRPr lang="nl-NL" sz="2000" kern="100" dirty="0">
              <a:effectLst/>
              <a:latin typeface="Apercu" panose="02000506040000020004" pitchFamily="50" charset="0"/>
              <a:ea typeface="Calibri" panose="020F0502020204030204" pitchFamily="34" charset="0"/>
              <a:cs typeface="Times New Roman" panose="02020603050405020304" pitchFamily="18" charset="0"/>
            </a:endParaRPr>
          </a:p>
          <a:p>
            <a:pPr marL="342900" lvl="0" indent="-342900" algn="l">
              <a:buFont typeface="Arial" panose="020B0604020202020204" pitchFamily="34" charset="0"/>
              <a:buChar char="•"/>
            </a:pPr>
            <a:r>
              <a:rPr lang="nl-NL" sz="2000" i="1" u="sng" kern="0" dirty="0">
                <a:effectLst/>
                <a:latin typeface="Apercu" panose="02000506040000020004" pitchFamily="50"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Witregels</a:t>
            </a:r>
            <a:r>
              <a:rPr lang="nl-NL" sz="2000" u="sng" kern="0" dirty="0">
                <a:effectLst/>
                <a:latin typeface="Apercu" panose="02000506040000020004" pitchFamily="50"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 van Elten Kiene. Spoken word sessies ‘21 op HUMAN</a:t>
            </a:r>
            <a:endParaRPr lang="nl-NL" sz="2000" kern="100" dirty="0">
              <a:latin typeface="Apercu" panose="02000506040000020004" pitchFamily="50" charset="0"/>
              <a:ea typeface="Times New Roman" panose="02020603050405020304" pitchFamily="18" charset="0"/>
              <a:cs typeface="Times New Roman" panose="02020603050405020304" pitchFamily="18" charset="0"/>
            </a:endParaRPr>
          </a:p>
          <a:p>
            <a:pPr marL="342900" lvl="0" indent="-342900" algn="l">
              <a:buFont typeface="Arial" panose="020B0604020202020204" pitchFamily="34" charset="0"/>
              <a:buChar char="•"/>
            </a:pPr>
            <a:r>
              <a:rPr lang="nl-NL" sz="2000" u="sng" kern="0" dirty="0">
                <a:effectLst/>
                <a:latin typeface="Apercu" panose="02000506040000020004" pitchFamily="50"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Spoken Word over het slavernijverleden door Smita James</a:t>
            </a:r>
            <a:endParaRPr lang="nl-NL" sz="2000" u="sng" kern="0" dirty="0">
              <a:effectLst/>
              <a:latin typeface="Apercu" panose="02000506040000020004" pitchFamily="50" charset="0"/>
              <a:ea typeface="Times New Roman" panose="02020603050405020304" pitchFamily="18" charset="0"/>
              <a:cs typeface="Calibri" panose="020F0502020204030204" pitchFamily="34" charset="0"/>
            </a:endParaRPr>
          </a:p>
          <a:p>
            <a:pPr marL="0" lvl="0" indent="0" algn="l">
              <a:buNone/>
            </a:pPr>
            <a:endParaRPr lang="nl-NL" sz="2000" kern="100" dirty="0">
              <a:effectLst/>
              <a:latin typeface="Apercu" panose="02000506040000020004" pitchFamily="50" charset="0"/>
              <a:ea typeface="Calibri" panose="020F0502020204030204" pitchFamily="34" charset="0"/>
              <a:cs typeface="Times New Roman" panose="02020603050405020304" pitchFamily="18" charset="0"/>
            </a:endParaRPr>
          </a:p>
          <a:p>
            <a:pPr algn="l"/>
            <a:r>
              <a:rPr lang="nl-NL" sz="2000" kern="0" dirty="0">
                <a:effectLst/>
                <a:latin typeface="Apercu" panose="02000506040000020004" pitchFamily="50" charset="0"/>
                <a:ea typeface="Times New Roman" panose="02020603050405020304" pitchFamily="18" charset="0"/>
                <a:cs typeface="Calibri" panose="020F0502020204030204" pitchFamily="34" charset="0"/>
              </a:rPr>
              <a:t>Hoe zou je spoken word omschrijven na het zien van deze filmpjes? </a:t>
            </a:r>
          </a:p>
          <a:p>
            <a:pPr algn="l"/>
            <a:r>
              <a:rPr lang="nl-NL" sz="2000" kern="0" dirty="0">
                <a:effectLst/>
                <a:latin typeface="Apercu" panose="02000506040000020004" pitchFamily="50" charset="0"/>
                <a:ea typeface="Times New Roman" panose="02020603050405020304" pitchFamily="18" charset="0"/>
                <a:cs typeface="Calibri" panose="020F0502020204030204" pitchFamily="34" charset="0"/>
              </a:rPr>
              <a:t>Wat valt je op aan de voordrachten van </a:t>
            </a:r>
            <a:r>
              <a:rPr lang="nl-NL" sz="2000" kern="0" dirty="0" err="1">
                <a:effectLst/>
                <a:latin typeface="Apercu" panose="02000506040000020004" pitchFamily="50" charset="0"/>
                <a:ea typeface="Times New Roman" panose="02020603050405020304" pitchFamily="18" charset="0"/>
                <a:cs typeface="Calibri" panose="020F0502020204030204" pitchFamily="34" charset="0"/>
              </a:rPr>
              <a:t>Elten</a:t>
            </a:r>
            <a:r>
              <a:rPr lang="nl-NL" sz="2000" kern="0" dirty="0">
                <a:effectLst/>
                <a:latin typeface="Apercu" panose="02000506040000020004" pitchFamily="50" charset="0"/>
                <a:ea typeface="Times New Roman" panose="02020603050405020304" pitchFamily="18" charset="0"/>
                <a:cs typeface="Calibri" panose="020F0502020204030204" pitchFamily="34" charset="0"/>
              </a:rPr>
              <a:t> Kiene en </a:t>
            </a:r>
            <a:r>
              <a:rPr lang="nl-NL" sz="2000" kern="0" dirty="0" err="1">
                <a:effectLst/>
                <a:latin typeface="Apercu" panose="02000506040000020004" pitchFamily="50" charset="0"/>
                <a:ea typeface="Times New Roman" panose="02020603050405020304" pitchFamily="18" charset="0"/>
                <a:cs typeface="Calibri" panose="020F0502020204030204" pitchFamily="34" charset="0"/>
              </a:rPr>
              <a:t>Smita</a:t>
            </a:r>
            <a:r>
              <a:rPr lang="nl-NL" sz="2000" kern="0" dirty="0">
                <a:effectLst/>
                <a:latin typeface="Apercu" panose="02000506040000020004" pitchFamily="50" charset="0"/>
                <a:ea typeface="Times New Roman" panose="02020603050405020304" pitchFamily="18" charset="0"/>
                <a:cs typeface="Calibri" panose="020F0502020204030204" pitchFamily="34" charset="0"/>
              </a:rPr>
              <a:t> James? Denk aan inhoud, vorm, geluid.</a:t>
            </a:r>
          </a:p>
          <a:p>
            <a:pPr algn="l"/>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Afbeelding 1" descr="Michael Varekamp en Smita James - Lieve Stad, - I am () - Meervaart Theater  Amsterdam">
            <a:extLst>
              <a:ext uri="{FF2B5EF4-FFF2-40B4-BE49-F238E27FC236}">
                <a16:creationId xmlns:a16="http://schemas.microsoft.com/office/drawing/2014/main" id="{E6515D10-17CE-57C3-CD69-5D03049D740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789" y="1685748"/>
            <a:ext cx="3618916" cy="2712826"/>
          </a:xfrm>
          <a:prstGeom prst="rect">
            <a:avLst/>
          </a:prstGeom>
          <a:noFill/>
          <a:ln>
            <a:noFill/>
          </a:ln>
        </p:spPr>
      </p:pic>
      <p:pic>
        <p:nvPicPr>
          <p:cNvPr id="4" name="Afbeelding 3" descr="Afbeelding met tekst, Lettertype, Graphics, grafische vormgeving&#10;&#10;Automatisch gegenereerde beschrijving">
            <a:extLst>
              <a:ext uri="{FF2B5EF4-FFF2-40B4-BE49-F238E27FC236}">
                <a16:creationId xmlns:a16="http://schemas.microsoft.com/office/drawing/2014/main" id="{5BD2C786-6663-5421-DAE9-FD239CB3B58E}"/>
              </a:ext>
            </a:extLst>
          </p:cNvPr>
          <p:cNvPicPr>
            <a:picLocks noChangeAspect="1"/>
          </p:cNvPicPr>
          <p:nvPr/>
        </p:nvPicPr>
        <p:blipFill>
          <a:blip r:embed="rId5"/>
          <a:stretch>
            <a:fillRect/>
          </a:stretch>
        </p:blipFill>
        <p:spPr>
          <a:xfrm>
            <a:off x="393789" y="457800"/>
            <a:ext cx="2803651" cy="618480"/>
          </a:xfrm>
          <a:prstGeom prst="rect">
            <a:avLst/>
          </a:prstGeom>
        </p:spPr>
      </p:pic>
    </p:spTree>
    <p:extLst>
      <p:ext uri="{BB962C8B-B14F-4D97-AF65-F5344CB8AC3E}">
        <p14:creationId xmlns:p14="http://schemas.microsoft.com/office/powerpoint/2010/main" val="719300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4109A7-1B2D-D8FF-9BF1-561207A7FFDB}"/>
              </a:ext>
            </a:extLst>
          </p:cNvPr>
          <p:cNvSpPr>
            <a:spLocks noGrp="1"/>
          </p:cNvSpPr>
          <p:nvPr>
            <p:ph type="subTitle" idx="1"/>
          </p:nvPr>
        </p:nvSpPr>
        <p:spPr>
          <a:xfrm>
            <a:off x="4417455" y="1400833"/>
            <a:ext cx="7147018" cy="3931021"/>
          </a:xfrm>
        </p:spPr>
        <p:txBody>
          <a:bodyPr>
            <a:noAutofit/>
          </a:bodyPr>
          <a:lstStyle/>
          <a:p>
            <a:pPr algn="l"/>
            <a:r>
              <a:rPr lang="en-GB" sz="2800" b="1" i="0" dirty="0">
                <a:effectLst/>
                <a:latin typeface="Apercu" panose="02000506040000020004" pitchFamily="50" charset="0"/>
              </a:rPr>
              <a:t>Checklist</a:t>
            </a:r>
            <a:endParaRPr lang="en-GB" sz="2800" b="0" i="0" dirty="0">
              <a:effectLst/>
              <a:latin typeface="Apercu" panose="02000506040000020004" pitchFamily="50" charset="0"/>
            </a:endParaRPr>
          </a:p>
          <a:p>
            <a:pPr marL="0" indent="0" algn="l">
              <a:buNone/>
            </a:pPr>
            <a:r>
              <a:rPr lang="nl-NL" sz="2000" kern="0" dirty="0">
                <a:effectLst/>
                <a:latin typeface="Apercu" panose="02000506040000020004" pitchFamily="50" charset="0"/>
                <a:ea typeface="Times New Roman" panose="02020603050405020304" pitchFamily="18" charset="0"/>
              </a:rPr>
              <a:t>Wat denken jullie dat een spoken word </a:t>
            </a:r>
            <a:r>
              <a:rPr lang="nl-NL" sz="2000" kern="0" dirty="0">
                <a:latin typeface="Apercu" panose="02000506040000020004" pitchFamily="50" charset="0"/>
                <a:ea typeface="Times New Roman" panose="02020603050405020304" pitchFamily="18" charset="0"/>
              </a:rPr>
              <a:t>goed</a:t>
            </a:r>
            <a:r>
              <a:rPr lang="nl-NL" sz="2000" kern="0" dirty="0">
                <a:effectLst/>
                <a:latin typeface="Apercu" panose="02000506040000020004" pitchFamily="50" charset="0"/>
                <a:ea typeface="Times New Roman" panose="02020603050405020304" pitchFamily="18" charset="0"/>
              </a:rPr>
              <a:t> maakt? </a:t>
            </a:r>
          </a:p>
          <a:p>
            <a:pPr marL="0" indent="0" algn="l">
              <a:buNone/>
            </a:pPr>
            <a:r>
              <a:rPr lang="nl-NL" sz="2000" kern="0" dirty="0">
                <a:effectLst/>
                <a:latin typeface="Apercu" panose="02000506040000020004" pitchFamily="50" charset="0"/>
                <a:ea typeface="Times New Roman" panose="02020603050405020304" pitchFamily="18" charset="0"/>
              </a:rPr>
              <a:t>Maak met elkaar een checklist met handvaten. Denk aan: </a:t>
            </a:r>
          </a:p>
          <a:p>
            <a:pPr marL="342900" indent="-342900" algn="l">
              <a:buFont typeface="Arial" panose="020B0604020202020204" pitchFamily="34" charset="0"/>
              <a:buChar char="•"/>
            </a:pPr>
            <a:r>
              <a:rPr lang="nl-NL" sz="2000" kern="0" dirty="0">
                <a:effectLst/>
                <a:latin typeface="Apercu" panose="02000506040000020004" pitchFamily="50" charset="0"/>
                <a:ea typeface="Times New Roman" panose="02020603050405020304" pitchFamily="18" charset="0"/>
              </a:rPr>
              <a:t>rijmen mag, maar hoeft niet</a:t>
            </a:r>
          </a:p>
          <a:p>
            <a:pPr marL="342900" indent="-342900" algn="l">
              <a:buFont typeface="Arial" panose="020B0604020202020204" pitchFamily="34" charset="0"/>
              <a:buChar char="•"/>
            </a:pPr>
            <a:r>
              <a:rPr lang="nl-NL" sz="2000" kern="0" dirty="0">
                <a:effectLst/>
                <a:latin typeface="Apercu" panose="02000506040000020004" pitchFamily="50" charset="0"/>
                <a:ea typeface="Times New Roman" panose="02020603050405020304" pitchFamily="18" charset="0"/>
              </a:rPr>
              <a:t>de tekst kan beeldend, verhalend, zintuigelijk en persoonlijk zijn</a:t>
            </a:r>
          </a:p>
          <a:p>
            <a:pPr marL="342900" indent="-342900" algn="l">
              <a:buFont typeface="Arial" panose="020B0604020202020204" pitchFamily="34" charset="0"/>
              <a:buChar char="•"/>
            </a:pPr>
            <a:r>
              <a:rPr lang="nl-NL" sz="2000" kern="0" dirty="0">
                <a:latin typeface="Apercu" panose="02000506040000020004" pitchFamily="50" charset="0"/>
                <a:ea typeface="Times New Roman" panose="02020603050405020304" pitchFamily="18" charset="0"/>
              </a:rPr>
              <a:t>r</a:t>
            </a:r>
            <a:r>
              <a:rPr lang="nl-NL" sz="2000" kern="0" dirty="0">
                <a:effectLst/>
                <a:latin typeface="Apercu" panose="02000506040000020004" pitchFamily="50" charset="0"/>
                <a:ea typeface="Times New Roman" panose="02020603050405020304" pitchFamily="18" charset="0"/>
              </a:rPr>
              <a:t>itme, melodie, stemgebruik</a:t>
            </a:r>
          </a:p>
          <a:p>
            <a:pPr marL="342900" indent="-342900" algn="l">
              <a:buFont typeface="Arial" panose="020B0604020202020204" pitchFamily="34" charset="0"/>
              <a:buChar char="•"/>
            </a:pPr>
            <a:r>
              <a:rPr lang="nl-NL" sz="2000" kern="0" dirty="0">
                <a:effectLst/>
                <a:latin typeface="Apercu" panose="02000506040000020004" pitchFamily="50" charset="0"/>
                <a:ea typeface="Times New Roman" panose="02020603050405020304" pitchFamily="18" charset="0"/>
              </a:rPr>
              <a:t>gezichtsexpressie en lichaamstaal</a:t>
            </a:r>
          </a:p>
          <a:p>
            <a:pPr marL="342900" indent="-342900" algn="l">
              <a:buFont typeface="Arial" panose="020B0604020202020204" pitchFamily="34" charset="0"/>
              <a:buChar char="•"/>
            </a:pPr>
            <a:r>
              <a:rPr lang="nl-NL" sz="2000" kern="0" dirty="0">
                <a:latin typeface="Apercu" panose="02000506040000020004" pitchFamily="50" charset="0"/>
                <a:ea typeface="Times New Roman" panose="02020603050405020304" pitchFamily="18" charset="0"/>
              </a:rPr>
              <a:t>d</a:t>
            </a:r>
            <a:r>
              <a:rPr lang="nl-NL" sz="2000" kern="0" dirty="0">
                <a:effectLst/>
                <a:latin typeface="Apercu" panose="02000506040000020004" pitchFamily="50" charset="0"/>
                <a:ea typeface="Times New Roman" panose="02020603050405020304" pitchFamily="18" charset="0"/>
              </a:rPr>
              <a:t>e betekenis van woorden echt voelen en uiten. </a:t>
            </a:r>
          </a:p>
        </p:txBody>
      </p:sp>
      <p:pic>
        <p:nvPicPr>
          <p:cNvPr id="5" name="Afbeelding 4" descr="Portraitphoto Elten Kiene black white graffiti background">
            <a:extLst>
              <a:ext uri="{FF2B5EF4-FFF2-40B4-BE49-F238E27FC236}">
                <a16:creationId xmlns:a16="http://schemas.microsoft.com/office/drawing/2014/main" id="{11997E52-C00F-164C-A4BD-5B1AEEDE6FC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761" y="1480732"/>
            <a:ext cx="3662732" cy="2110854"/>
          </a:xfrm>
          <a:prstGeom prst="rect">
            <a:avLst/>
          </a:prstGeom>
          <a:noFill/>
          <a:ln>
            <a:noFill/>
          </a:ln>
        </p:spPr>
      </p:pic>
      <p:pic>
        <p:nvPicPr>
          <p:cNvPr id="2" name="Afbeelding 1" descr="Afbeelding met tekst, Lettertype, Graphics, grafische vormgeving&#10;&#10;Automatisch gegenereerde beschrijving">
            <a:extLst>
              <a:ext uri="{FF2B5EF4-FFF2-40B4-BE49-F238E27FC236}">
                <a16:creationId xmlns:a16="http://schemas.microsoft.com/office/drawing/2014/main" id="{61B98443-D7ED-E6D6-85C1-2B6C48DBABAC}"/>
              </a:ext>
            </a:extLst>
          </p:cNvPr>
          <p:cNvPicPr>
            <a:picLocks noChangeAspect="1"/>
          </p:cNvPicPr>
          <p:nvPr/>
        </p:nvPicPr>
        <p:blipFill>
          <a:blip r:embed="rId3"/>
          <a:stretch>
            <a:fillRect/>
          </a:stretch>
        </p:blipFill>
        <p:spPr>
          <a:xfrm>
            <a:off x="393789" y="457800"/>
            <a:ext cx="2803651" cy="618480"/>
          </a:xfrm>
          <a:prstGeom prst="rect">
            <a:avLst/>
          </a:prstGeom>
        </p:spPr>
      </p:pic>
    </p:spTree>
    <p:extLst>
      <p:ext uri="{BB962C8B-B14F-4D97-AF65-F5344CB8AC3E}">
        <p14:creationId xmlns:p14="http://schemas.microsoft.com/office/powerpoint/2010/main" val="4184002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054A8-4E21-0C4F-2C83-D455BA6FA6B6}"/>
              </a:ext>
            </a:extLst>
          </p:cNvPr>
          <p:cNvSpPr>
            <a:spLocks noGrp="1"/>
          </p:cNvSpPr>
          <p:nvPr>
            <p:ph type="ctrTitle"/>
          </p:nvPr>
        </p:nvSpPr>
        <p:spPr>
          <a:xfrm>
            <a:off x="518077" y="1299155"/>
            <a:ext cx="5155095" cy="582748"/>
          </a:xfrm>
        </p:spPr>
        <p:txBody>
          <a:bodyPr>
            <a:normAutofit/>
          </a:bodyPr>
          <a:lstStyle/>
          <a:p>
            <a:pPr algn="l"/>
            <a:r>
              <a:rPr lang="nl-NL" sz="2800" dirty="0"/>
              <a:t>Woord en Gebaar</a:t>
            </a:r>
            <a:endParaRPr lang="en-NL" sz="2800" dirty="0"/>
          </a:p>
        </p:txBody>
      </p:sp>
      <p:pic>
        <p:nvPicPr>
          <p:cNvPr id="4" name="Picture 3" descr="Graphical user interface, application, Teams&#10;&#10;Description automatically generated">
            <a:extLst>
              <a:ext uri="{FF2B5EF4-FFF2-40B4-BE49-F238E27FC236}">
                <a16:creationId xmlns:a16="http://schemas.microsoft.com/office/drawing/2014/main" id="{A32A6E74-D218-BA78-56CE-624B8BA15B1A}"/>
              </a:ext>
            </a:extLst>
          </p:cNvPr>
          <p:cNvPicPr>
            <a:picLocks noGrp="1" noRot="1" noChangeAspect="1" noMove="1" noResize="1" noEditPoints="1" noAdjustHandles="1" noChangeArrowheads="1" noChangeShapeType="1" noCrop="1"/>
          </p:cNvPicPr>
          <p:nvPr/>
        </p:nvPicPr>
        <p:blipFill>
          <a:blip r:embed="rId2"/>
          <a:stretch>
            <a:fillRect/>
          </a:stretch>
        </p:blipFill>
        <p:spPr>
          <a:xfrm>
            <a:off x="3581400" y="5824638"/>
            <a:ext cx="4114801" cy="714274"/>
          </a:xfrm>
          <a:prstGeom prst="rect">
            <a:avLst/>
          </a:prstGeom>
        </p:spPr>
      </p:pic>
      <p:pic>
        <p:nvPicPr>
          <p:cNvPr id="6" name="Picture 5" descr="Graphical user interface, application, Teams&#10;&#10;Description automatically generated">
            <a:extLst>
              <a:ext uri="{FF2B5EF4-FFF2-40B4-BE49-F238E27FC236}">
                <a16:creationId xmlns:a16="http://schemas.microsoft.com/office/drawing/2014/main" id="{E91C08F7-24E0-D11C-5489-DAD73D32590A}"/>
              </a:ext>
            </a:extLst>
          </p:cNvPr>
          <p:cNvPicPr>
            <a:picLocks noGrp="1" noRot="1" noChangeAspect="1" noMove="1" noResize="1" noEditPoints="1" noAdjustHandles="1" noChangeArrowheads="1" noChangeShapeType="1" noCrop="1"/>
          </p:cNvPicPr>
          <p:nvPr/>
        </p:nvPicPr>
        <p:blipFill>
          <a:blip r:embed="rId2"/>
          <a:stretch>
            <a:fillRect/>
          </a:stretch>
        </p:blipFill>
        <p:spPr>
          <a:xfrm rot="10800000">
            <a:off x="-58618" y="6024913"/>
            <a:ext cx="4114801" cy="714274"/>
          </a:xfrm>
          <a:prstGeom prst="rect">
            <a:avLst/>
          </a:prstGeom>
        </p:spPr>
      </p:pic>
      <p:sp>
        <p:nvSpPr>
          <p:cNvPr id="7" name="Subtitle 2">
            <a:extLst>
              <a:ext uri="{FF2B5EF4-FFF2-40B4-BE49-F238E27FC236}">
                <a16:creationId xmlns:a16="http://schemas.microsoft.com/office/drawing/2014/main" id="{B00A3E18-1D84-3DC3-2387-253E6718F791}"/>
              </a:ext>
            </a:extLst>
          </p:cNvPr>
          <p:cNvSpPr txBox="1">
            <a:spLocks/>
          </p:cNvSpPr>
          <p:nvPr/>
        </p:nvSpPr>
        <p:spPr>
          <a:xfrm>
            <a:off x="3581400" y="1416342"/>
            <a:ext cx="6906584" cy="440829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Apercu" panose="02000506040000020004"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percu" panose="02000506040000020004"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percu" panose="02000506040000020004"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percu" panose="02000506040000020004"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percu" panose="02000506040000020004"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l">
              <a:lnSpc>
                <a:spcPct val="107000"/>
              </a:lnSpc>
              <a:spcAft>
                <a:spcPts val="800"/>
              </a:spcAft>
              <a:buNone/>
            </a:pPr>
            <a:endParaRPr lang="en-NL" sz="2000" dirty="0"/>
          </a:p>
        </p:txBody>
      </p:sp>
      <p:sp>
        <p:nvSpPr>
          <p:cNvPr id="5" name="Tekstvak 4">
            <a:extLst>
              <a:ext uri="{FF2B5EF4-FFF2-40B4-BE49-F238E27FC236}">
                <a16:creationId xmlns:a16="http://schemas.microsoft.com/office/drawing/2014/main" id="{64D4F163-4CF3-A5B1-C0D9-3A8180E4AA51}"/>
              </a:ext>
            </a:extLst>
          </p:cNvPr>
          <p:cNvSpPr txBox="1"/>
          <p:nvPr/>
        </p:nvSpPr>
        <p:spPr>
          <a:xfrm>
            <a:off x="547651" y="1881903"/>
            <a:ext cx="6453925" cy="2970044"/>
          </a:xfrm>
          <a:prstGeom prst="rect">
            <a:avLst/>
          </a:prstGeom>
          <a:noFill/>
        </p:spPr>
        <p:txBody>
          <a:bodyPr wrap="square">
            <a:spAutoFit/>
          </a:bodyPr>
          <a:lstStyle/>
          <a:p>
            <a:pPr>
              <a:lnSpc>
                <a:spcPct val="90000"/>
              </a:lnSpc>
              <a:spcBef>
                <a:spcPts val="1000"/>
              </a:spcBef>
            </a:pPr>
            <a:r>
              <a:rPr lang="nl-NL" sz="2000" dirty="0">
                <a:solidFill>
                  <a:schemeClr val="bg1"/>
                </a:solidFill>
                <a:latin typeface="Apercu" panose="02000506040000020004" pitchFamily="50" charset="0"/>
              </a:rPr>
              <a:t>Schrijf als een schets zoveel mogelijk belangrijke kernwoorden op. Dat mag heel intuïtief. Wat is je bijgebleven? Welke kleuren, emoties, onderwerpen? </a:t>
            </a:r>
          </a:p>
          <a:p>
            <a:pPr>
              <a:lnSpc>
                <a:spcPct val="90000"/>
              </a:lnSpc>
              <a:spcBef>
                <a:spcPts val="1000"/>
              </a:spcBef>
            </a:pPr>
            <a:r>
              <a:rPr lang="nl-NL" sz="2000" dirty="0">
                <a:solidFill>
                  <a:schemeClr val="bg1"/>
                </a:solidFill>
                <a:latin typeface="Apercu" panose="02000506040000020004" pitchFamily="50" charset="0"/>
              </a:rPr>
              <a:t>Omcirkel de woorden die je wil gaan verwerken in de tekst of gedicht. </a:t>
            </a:r>
          </a:p>
          <a:p>
            <a:pPr>
              <a:lnSpc>
                <a:spcPct val="90000"/>
              </a:lnSpc>
              <a:spcBef>
                <a:spcPts val="1000"/>
              </a:spcBef>
            </a:pPr>
            <a:r>
              <a:rPr lang="nl-NL" sz="2000" dirty="0">
                <a:solidFill>
                  <a:schemeClr val="bg1"/>
                </a:solidFill>
                <a:latin typeface="Apercu" panose="02000506040000020004" pitchFamily="50" charset="0"/>
              </a:rPr>
              <a:t>Welke woorden roepen de gekozen woorden weer op? Schrijf ook al je associaties op. </a:t>
            </a:r>
          </a:p>
          <a:p>
            <a:pPr marL="342900" indent="-342900">
              <a:lnSpc>
                <a:spcPct val="90000"/>
              </a:lnSpc>
              <a:spcBef>
                <a:spcPts val="1000"/>
              </a:spcBef>
              <a:buFont typeface="Arial" panose="020B0604020202020204" pitchFamily="34" charset="0"/>
              <a:buChar char="•"/>
            </a:pPr>
            <a:r>
              <a:rPr lang="nl-NL" sz="2000" dirty="0">
                <a:solidFill>
                  <a:schemeClr val="bg1"/>
                </a:solidFill>
                <a:latin typeface="Apercu" panose="02000506040000020004" pitchFamily="50" charset="0"/>
              </a:rPr>
              <a:t>Schrijf hiermee je eigen tekst, gedicht of spoken word. </a:t>
            </a:r>
          </a:p>
        </p:txBody>
      </p:sp>
      <p:pic>
        <p:nvPicPr>
          <p:cNvPr id="3" name="Afbeelding 2" descr="Afbeelding met tekst, Lettertype, Graphics, grafische vormgeving&#10;&#10;Automatisch gegenereerde beschrijving">
            <a:extLst>
              <a:ext uri="{FF2B5EF4-FFF2-40B4-BE49-F238E27FC236}">
                <a16:creationId xmlns:a16="http://schemas.microsoft.com/office/drawing/2014/main" id="{2AB846AC-62A1-F795-BFAA-4CE74941ACA9}"/>
              </a:ext>
            </a:extLst>
          </p:cNvPr>
          <p:cNvPicPr>
            <a:picLocks noChangeAspect="1"/>
          </p:cNvPicPr>
          <p:nvPr/>
        </p:nvPicPr>
        <p:blipFill>
          <a:blip r:embed="rId3"/>
          <a:stretch>
            <a:fillRect/>
          </a:stretch>
        </p:blipFill>
        <p:spPr>
          <a:xfrm>
            <a:off x="393789" y="457800"/>
            <a:ext cx="2803651" cy="618480"/>
          </a:xfrm>
          <a:prstGeom prst="rect">
            <a:avLst/>
          </a:prstGeom>
        </p:spPr>
      </p:pic>
    </p:spTree>
    <p:extLst>
      <p:ext uri="{BB962C8B-B14F-4D97-AF65-F5344CB8AC3E}">
        <p14:creationId xmlns:p14="http://schemas.microsoft.com/office/powerpoint/2010/main" val="1398626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72C9DF-34C3-3EA5-1F17-7506A3F1E2F0}"/>
              </a:ext>
            </a:extLst>
          </p:cNvPr>
          <p:cNvSpPr>
            <a:spLocks/>
          </p:cNvSpPr>
          <p:nvPr/>
        </p:nvSpPr>
        <p:spPr>
          <a:xfrm>
            <a:off x="503070" y="1423032"/>
            <a:ext cx="5922497" cy="37398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12" name="Subtitle 2">
            <a:extLst>
              <a:ext uri="{FF2B5EF4-FFF2-40B4-BE49-F238E27FC236}">
                <a16:creationId xmlns:a16="http://schemas.microsoft.com/office/drawing/2014/main" id="{F72940C3-6A53-B0D2-0DEF-BD5CAF0E9B91}"/>
              </a:ext>
            </a:extLst>
          </p:cNvPr>
          <p:cNvSpPr txBox="1">
            <a:spLocks/>
          </p:cNvSpPr>
          <p:nvPr/>
        </p:nvSpPr>
        <p:spPr>
          <a:xfrm>
            <a:off x="937372" y="1890857"/>
            <a:ext cx="5178706" cy="309970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Apercu" panose="02000506040000020004"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percu" panose="02000506040000020004"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percu" panose="02000506040000020004"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percu" panose="02000506040000020004"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percu" panose="02000506040000020004"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b="1" dirty="0"/>
              <a:t>Presenteren</a:t>
            </a:r>
            <a:endParaRPr lang="en-GB" sz="2800" dirty="0"/>
          </a:p>
          <a:p>
            <a:pPr lvl="0" algn="l"/>
            <a:r>
              <a:rPr lang="en-GB" sz="2000" dirty="0" err="1"/>
              <a:t>Presenteer</a:t>
            </a:r>
            <a:r>
              <a:rPr lang="en-GB" sz="2000" dirty="0"/>
              <a:t> je </a:t>
            </a:r>
            <a:r>
              <a:rPr lang="en-GB" sz="2000" dirty="0" err="1"/>
              <a:t>werk</a:t>
            </a:r>
            <a:r>
              <a:rPr lang="en-GB" sz="2000" dirty="0"/>
              <a:t>. </a:t>
            </a:r>
            <a:r>
              <a:rPr lang="en-GB" sz="2000" dirty="0" err="1"/>
              <a:t>Denk</a:t>
            </a:r>
            <a:r>
              <a:rPr lang="en-GB" sz="2000" dirty="0"/>
              <a:t> </a:t>
            </a:r>
            <a:r>
              <a:rPr lang="en-GB" sz="2000" dirty="0" err="1"/>
              <a:t>aan</a:t>
            </a:r>
            <a:r>
              <a:rPr lang="en-GB" sz="2000" dirty="0"/>
              <a:t>:</a:t>
            </a:r>
          </a:p>
          <a:p>
            <a:pPr marL="342900" lvl="0" indent="-342900" algn="l">
              <a:buFont typeface="Arial" panose="020B0604020202020204" pitchFamily="34" charset="0"/>
              <a:buChar char="•"/>
            </a:pPr>
            <a:r>
              <a:rPr lang="en-GB" sz="2000" dirty="0"/>
              <a:t>Een </a:t>
            </a:r>
            <a:r>
              <a:rPr lang="en-GB" sz="2000" dirty="0" err="1"/>
              <a:t>beeldengalerij</a:t>
            </a:r>
            <a:endParaRPr lang="en-GB" sz="2000" dirty="0"/>
          </a:p>
          <a:p>
            <a:pPr marL="342900" lvl="0" indent="-342900" algn="l">
              <a:buFont typeface="Arial" panose="020B0604020202020204" pitchFamily="34" charset="0"/>
              <a:buChar char="•"/>
            </a:pPr>
            <a:r>
              <a:rPr lang="en-GB" sz="2000" dirty="0"/>
              <a:t>Hang de </a:t>
            </a:r>
            <a:r>
              <a:rPr lang="en-GB" sz="2000" dirty="0" err="1"/>
              <a:t>gedichten</a:t>
            </a:r>
            <a:r>
              <a:rPr lang="en-GB" sz="2000" dirty="0"/>
              <a:t> op</a:t>
            </a:r>
          </a:p>
          <a:p>
            <a:pPr marL="342900" lvl="0" indent="-342900" algn="l">
              <a:buFont typeface="Arial" panose="020B0604020202020204" pitchFamily="34" charset="0"/>
              <a:buChar char="•"/>
            </a:pPr>
            <a:r>
              <a:rPr lang="en-GB" sz="2000" dirty="0"/>
              <a:t>Maak </a:t>
            </a:r>
            <a:r>
              <a:rPr lang="en-GB" sz="2000" dirty="0" err="1"/>
              <a:t>filmpjes</a:t>
            </a:r>
            <a:r>
              <a:rPr lang="en-GB" sz="2000" dirty="0"/>
              <a:t> of audio </a:t>
            </a:r>
            <a:r>
              <a:rPr lang="en-GB" sz="2000" dirty="0" err="1"/>
              <a:t>opnames</a:t>
            </a:r>
            <a:r>
              <a:rPr lang="en-GB" sz="2000" dirty="0"/>
              <a:t> </a:t>
            </a:r>
            <a:r>
              <a:rPr lang="en-GB" sz="2000" dirty="0" err="1"/>
              <a:t>en</a:t>
            </a:r>
            <a:r>
              <a:rPr lang="en-GB" sz="2000" dirty="0"/>
              <a:t> </a:t>
            </a:r>
            <a:r>
              <a:rPr lang="en-GB" sz="2000" dirty="0" err="1"/>
              <a:t>laat</a:t>
            </a:r>
            <a:r>
              <a:rPr lang="en-GB" sz="2000" dirty="0"/>
              <a:t> </a:t>
            </a:r>
            <a:r>
              <a:rPr lang="en-GB" sz="2000" dirty="0" err="1"/>
              <a:t>deze</a:t>
            </a:r>
            <a:r>
              <a:rPr lang="en-GB" sz="2000" dirty="0"/>
              <a:t> </a:t>
            </a:r>
            <a:r>
              <a:rPr lang="en-GB" sz="2000" dirty="0" err="1"/>
              <a:t>zien</a:t>
            </a:r>
            <a:r>
              <a:rPr lang="en-GB" sz="2000" dirty="0"/>
              <a:t> of </a:t>
            </a:r>
            <a:r>
              <a:rPr lang="en-GB" sz="2000" dirty="0" err="1"/>
              <a:t>horen</a:t>
            </a:r>
            <a:r>
              <a:rPr lang="en-GB" sz="2000" dirty="0"/>
              <a:t>.</a:t>
            </a:r>
          </a:p>
          <a:p>
            <a:pPr lvl="0" algn="l"/>
            <a:r>
              <a:rPr lang="en-GB" sz="2000" dirty="0" err="1"/>
              <a:t>Nodig</a:t>
            </a:r>
            <a:r>
              <a:rPr lang="en-GB" sz="2000" dirty="0"/>
              <a:t> </a:t>
            </a:r>
            <a:r>
              <a:rPr lang="en-GB" sz="2000" dirty="0" err="1"/>
              <a:t>een</a:t>
            </a:r>
            <a:r>
              <a:rPr lang="en-GB" sz="2000" dirty="0"/>
              <a:t> </a:t>
            </a:r>
            <a:r>
              <a:rPr lang="en-GB" sz="2000" dirty="0" err="1"/>
              <a:t>andere</a:t>
            </a:r>
            <a:r>
              <a:rPr lang="en-GB" sz="2000" dirty="0"/>
              <a:t> </a:t>
            </a:r>
            <a:r>
              <a:rPr lang="en-GB" sz="2000" dirty="0" err="1"/>
              <a:t>klas</a:t>
            </a:r>
            <a:r>
              <a:rPr lang="en-GB" sz="2000" dirty="0"/>
              <a:t> en de </a:t>
            </a:r>
            <a:r>
              <a:rPr lang="en-GB" sz="2000" dirty="0" err="1"/>
              <a:t>ouders</a:t>
            </a:r>
            <a:r>
              <a:rPr lang="en-GB" sz="2000" dirty="0"/>
              <a:t> en/of </a:t>
            </a:r>
            <a:r>
              <a:rPr lang="en-GB" sz="2000" dirty="0" err="1"/>
              <a:t>verzorgers</a:t>
            </a:r>
            <a:r>
              <a:rPr lang="en-GB" sz="2000" dirty="0"/>
              <a:t> </a:t>
            </a:r>
            <a:r>
              <a:rPr lang="en-GB" sz="2000" dirty="0" err="1"/>
              <a:t>uit</a:t>
            </a:r>
            <a:r>
              <a:rPr lang="en-GB" sz="2000" dirty="0"/>
              <a:t>.</a:t>
            </a:r>
          </a:p>
          <a:p>
            <a:pPr lvl="0" algn="l"/>
            <a:endParaRPr lang="en-NL" sz="2000" dirty="0"/>
          </a:p>
        </p:txBody>
      </p:sp>
      <p:pic>
        <p:nvPicPr>
          <p:cNvPr id="2" name="Afbeelding 1" descr="In the Black Fantastic @ Kunsthal">
            <a:extLst>
              <a:ext uri="{FF2B5EF4-FFF2-40B4-BE49-F238E27FC236}">
                <a16:creationId xmlns:a16="http://schemas.microsoft.com/office/drawing/2014/main" id="{CEA77D5D-B424-ECDD-82AB-AB10DB51CA9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0380" y="1423031"/>
            <a:ext cx="5285668" cy="3739810"/>
          </a:xfrm>
          <a:prstGeom prst="rect">
            <a:avLst/>
          </a:prstGeom>
          <a:noFill/>
          <a:ln>
            <a:noFill/>
          </a:ln>
        </p:spPr>
      </p:pic>
      <p:pic>
        <p:nvPicPr>
          <p:cNvPr id="3" name="Afbeelding 2" descr="Afbeelding met tekst, Lettertype, Graphics, grafische vormgeving&#10;&#10;Automatisch gegenereerde beschrijving">
            <a:extLst>
              <a:ext uri="{FF2B5EF4-FFF2-40B4-BE49-F238E27FC236}">
                <a16:creationId xmlns:a16="http://schemas.microsoft.com/office/drawing/2014/main" id="{5D274800-B50B-3010-191D-95496A030CA6}"/>
              </a:ext>
            </a:extLst>
          </p:cNvPr>
          <p:cNvPicPr>
            <a:picLocks noChangeAspect="1"/>
          </p:cNvPicPr>
          <p:nvPr/>
        </p:nvPicPr>
        <p:blipFill>
          <a:blip r:embed="rId3"/>
          <a:stretch>
            <a:fillRect/>
          </a:stretch>
        </p:blipFill>
        <p:spPr>
          <a:xfrm>
            <a:off x="393789" y="457800"/>
            <a:ext cx="2803651" cy="618480"/>
          </a:xfrm>
          <a:prstGeom prst="rect">
            <a:avLst/>
          </a:prstGeom>
        </p:spPr>
      </p:pic>
    </p:spTree>
    <p:extLst>
      <p:ext uri="{BB962C8B-B14F-4D97-AF65-F5344CB8AC3E}">
        <p14:creationId xmlns:p14="http://schemas.microsoft.com/office/powerpoint/2010/main" val="2555090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application, Teams&#10;&#10;Description automatically generated">
            <a:extLst>
              <a:ext uri="{FF2B5EF4-FFF2-40B4-BE49-F238E27FC236}">
                <a16:creationId xmlns:a16="http://schemas.microsoft.com/office/drawing/2014/main" id="{2F939D0E-FC3F-6895-CF7C-78F540A45801}"/>
              </a:ext>
            </a:extLst>
          </p:cNvPr>
          <p:cNvPicPr>
            <a:picLocks noGrp="1" noRot="1" noChangeAspect="1" noMove="1" noResize="1" noEditPoints="1" noAdjustHandles="1" noChangeArrowheads="1" noChangeShapeType="1" noCrop="1"/>
          </p:cNvPicPr>
          <p:nvPr/>
        </p:nvPicPr>
        <p:blipFill>
          <a:blip r:embed="rId2"/>
          <a:stretch>
            <a:fillRect/>
          </a:stretch>
        </p:blipFill>
        <p:spPr>
          <a:xfrm>
            <a:off x="3581400" y="5824638"/>
            <a:ext cx="4114801" cy="714274"/>
          </a:xfrm>
          <a:prstGeom prst="rect">
            <a:avLst/>
          </a:prstGeom>
        </p:spPr>
      </p:pic>
      <p:pic>
        <p:nvPicPr>
          <p:cNvPr id="7" name="Picture 6" descr="Graphical user interface, application, Teams&#10;&#10;Description automatically generated">
            <a:extLst>
              <a:ext uri="{FF2B5EF4-FFF2-40B4-BE49-F238E27FC236}">
                <a16:creationId xmlns:a16="http://schemas.microsoft.com/office/drawing/2014/main" id="{0C6A6911-61FD-33FC-36C6-24076F591005}"/>
              </a:ext>
            </a:extLst>
          </p:cNvPr>
          <p:cNvPicPr>
            <a:picLocks noGrp="1" noRot="1" noChangeAspect="1" noMove="1" noResize="1" noEditPoints="1" noAdjustHandles="1" noChangeArrowheads="1" noChangeShapeType="1" noCrop="1"/>
          </p:cNvPicPr>
          <p:nvPr/>
        </p:nvPicPr>
        <p:blipFill>
          <a:blip r:embed="rId2"/>
          <a:stretch>
            <a:fillRect/>
          </a:stretch>
        </p:blipFill>
        <p:spPr>
          <a:xfrm rot="10800000">
            <a:off x="-58618" y="6024913"/>
            <a:ext cx="4114801" cy="714274"/>
          </a:xfrm>
          <a:prstGeom prst="rect">
            <a:avLst/>
          </a:prstGeom>
        </p:spPr>
      </p:pic>
      <p:pic>
        <p:nvPicPr>
          <p:cNvPr id="3" name="Afbeelding 2" descr="Afbeelding met tekst, Lettertype, Graphics, grafische vormgeving&#10;&#10;Automatisch gegenereerde beschrijving">
            <a:extLst>
              <a:ext uri="{FF2B5EF4-FFF2-40B4-BE49-F238E27FC236}">
                <a16:creationId xmlns:a16="http://schemas.microsoft.com/office/drawing/2014/main" id="{14516159-9CBA-C1BC-03D8-0BE15E75923F}"/>
              </a:ext>
            </a:extLst>
          </p:cNvPr>
          <p:cNvPicPr>
            <a:picLocks noChangeAspect="1"/>
          </p:cNvPicPr>
          <p:nvPr/>
        </p:nvPicPr>
        <p:blipFill>
          <a:blip r:embed="rId3"/>
          <a:stretch>
            <a:fillRect/>
          </a:stretch>
        </p:blipFill>
        <p:spPr>
          <a:xfrm>
            <a:off x="2290372" y="2135680"/>
            <a:ext cx="7824665" cy="1726106"/>
          </a:xfrm>
          <a:prstGeom prst="rect">
            <a:avLst/>
          </a:prstGeom>
        </p:spPr>
      </p:pic>
    </p:spTree>
    <p:extLst>
      <p:ext uri="{BB962C8B-B14F-4D97-AF65-F5344CB8AC3E}">
        <p14:creationId xmlns:p14="http://schemas.microsoft.com/office/powerpoint/2010/main" val="3578805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054A8-4E21-0C4F-2C83-D455BA6FA6B6}"/>
              </a:ext>
            </a:extLst>
          </p:cNvPr>
          <p:cNvSpPr>
            <a:spLocks noGrp="1"/>
          </p:cNvSpPr>
          <p:nvPr>
            <p:ph type="ctrTitle"/>
          </p:nvPr>
        </p:nvSpPr>
        <p:spPr>
          <a:xfrm>
            <a:off x="642891" y="1008319"/>
            <a:ext cx="5155095" cy="582748"/>
          </a:xfrm>
        </p:spPr>
        <p:txBody>
          <a:bodyPr>
            <a:normAutofit/>
          </a:bodyPr>
          <a:lstStyle/>
          <a:p>
            <a:pPr algn="l"/>
            <a:r>
              <a:rPr lang="nl-NL" sz="2800" dirty="0"/>
              <a:t>Kralen</a:t>
            </a:r>
            <a:endParaRPr lang="en-NL" sz="2800" dirty="0"/>
          </a:p>
        </p:txBody>
      </p:sp>
      <p:pic>
        <p:nvPicPr>
          <p:cNvPr id="4" name="Picture 3" descr="Graphical user interface, application, Teams&#10;&#10;Description automatically generated">
            <a:extLst>
              <a:ext uri="{FF2B5EF4-FFF2-40B4-BE49-F238E27FC236}">
                <a16:creationId xmlns:a16="http://schemas.microsoft.com/office/drawing/2014/main" id="{A32A6E74-D218-BA78-56CE-624B8BA15B1A}"/>
              </a:ext>
            </a:extLst>
          </p:cNvPr>
          <p:cNvPicPr>
            <a:picLocks noGrp="1" noRot="1" noChangeAspect="1" noMove="1" noResize="1" noEditPoints="1" noAdjustHandles="1" noChangeArrowheads="1" noChangeShapeType="1" noCrop="1"/>
          </p:cNvPicPr>
          <p:nvPr/>
        </p:nvPicPr>
        <p:blipFill>
          <a:blip r:embed="rId2"/>
          <a:stretch>
            <a:fillRect/>
          </a:stretch>
        </p:blipFill>
        <p:spPr>
          <a:xfrm>
            <a:off x="3581400" y="5824638"/>
            <a:ext cx="4114801" cy="714274"/>
          </a:xfrm>
          <a:prstGeom prst="rect">
            <a:avLst/>
          </a:prstGeom>
        </p:spPr>
      </p:pic>
      <p:pic>
        <p:nvPicPr>
          <p:cNvPr id="6" name="Picture 5" descr="Graphical user interface, application, Teams&#10;&#10;Description automatically generated">
            <a:extLst>
              <a:ext uri="{FF2B5EF4-FFF2-40B4-BE49-F238E27FC236}">
                <a16:creationId xmlns:a16="http://schemas.microsoft.com/office/drawing/2014/main" id="{E91C08F7-24E0-D11C-5489-DAD73D32590A}"/>
              </a:ext>
            </a:extLst>
          </p:cNvPr>
          <p:cNvPicPr>
            <a:picLocks noGrp="1" noRot="1" noChangeAspect="1" noMove="1" noResize="1" noEditPoints="1" noAdjustHandles="1" noChangeArrowheads="1" noChangeShapeType="1" noCrop="1"/>
          </p:cNvPicPr>
          <p:nvPr/>
        </p:nvPicPr>
        <p:blipFill>
          <a:blip r:embed="rId2"/>
          <a:stretch>
            <a:fillRect/>
          </a:stretch>
        </p:blipFill>
        <p:spPr>
          <a:xfrm rot="10800000">
            <a:off x="-58618" y="6024913"/>
            <a:ext cx="4114801" cy="714274"/>
          </a:xfrm>
          <a:prstGeom prst="rect">
            <a:avLst/>
          </a:prstGeom>
        </p:spPr>
      </p:pic>
      <p:sp>
        <p:nvSpPr>
          <p:cNvPr id="7" name="Subtitle 2">
            <a:extLst>
              <a:ext uri="{FF2B5EF4-FFF2-40B4-BE49-F238E27FC236}">
                <a16:creationId xmlns:a16="http://schemas.microsoft.com/office/drawing/2014/main" id="{B00A3E18-1D84-3DC3-2387-253E6718F791}"/>
              </a:ext>
            </a:extLst>
          </p:cNvPr>
          <p:cNvSpPr txBox="1">
            <a:spLocks/>
          </p:cNvSpPr>
          <p:nvPr/>
        </p:nvSpPr>
        <p:spPr>
          <a:xfrm>
            <a:off x="642891" y="1687119"/>
            <a:ext cx="6906584" cy="440829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Apercu" panose="02000506040000020004"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percu" panose="02000506040000020004"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percu" panose="02000506040000020004"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percu" panose="02000506040000020004"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percu" panose="02000506040000020004"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l">
              <a:lnSpc>
                <a:spcPct val="107000"/>
              </a:lnSpc>
              <a:spcAft>
                <a:spcPts val="800"/>
              </a:spcAft>
              <a:buNone/>
            </a:pPr>
            <a:r>
              <a:rPr lang="nl-NL" sz="2000" kern="0" dirty="0">
                <a:effectLst/>
                <a:latin typeface="Apercu" panose="02000506040000020004" pitchFamily="50" charset="0"/>
                <a:ea typeface="Calibri" panose="020F0502020204030204" pitchFamily="34" charset="0"/>
                <a:cs typeface="Times New Roman" panose="02020603050405020304" pitchFamily="18" charset="0"/>
              </a:rPr>
              <a:t>Bekijk de video </a:t>
            </a:r>
            <a:r>
              <a:rPr lang="nl-NL" sz="2000" u="sng" kern="0" dirty="0">
                <a:effectLst/>
                <a:latin typeface="Apercu" panose="02000506040000020004" pitchFamily="50"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Kralen, het betaalmiddel onder tot slaaf </a:t>
            </a:r>
            <a:r>
              <a:rPr lang="nl-NL" sz="2000" u="sng" kern="0" dirty="0" err="1">
                <a:effectLst/>
                <a:latin typeface="Apercu" panose="02000506040000020004" pitchFamily="50"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gemaakte</a:t>
            </a:r>
            <a:r>
              <a:rPr lang="nl-NL" sz="2000" u="sng" kern="0" dirty="0" err="1">
                <a:effectLst/>
                <a:latin typeface="Apercu" panose="02000506040000020004" pitchFamily="50" charset="0"/>
                <a:ea typeface="Calibri" panose="020F0502020204030204" pitchFamily="34" charset="0"/>
                <a:cs typeface="Times New Roman" panose="02020603050405020304" pitchFamily="18" charset="0"/>
              </a:rPr>
              <a:t>n</a:t>
            </a:r>
            <a:r>
              <a:rPr lang="nl-NL" sz="2000" kern="0" dirty="0">
                <a:effectLst/>
                <a:latin typeface="Apercu" panose="02000506040000020004" pitchFamily="50" charset="0"/>
                <a:ea typeface="Calibri" panose="020F0502020204030204" pitchFamily="34" charset="0"/>
                <a:cs typeface="Times New Roman" panose="02020603050405020304" pitchFamily="18" charset="0"/>
              </a:rPr>
              <a:t>. </a:t>
            </a:r>
            <a:endParaRPr lang="nl-NL" sz="2000" kern="100" dirty="0">
              <a:effectLst/>
              <a:latin typeface="Apercu" panose="02000506040000020004" pitchFamily="50"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nl-NL" sz="2000" kern="0" dirty="0">
                <a:effectLst/>
                <a:latin typeface="Apercu" panose="02000506040000020004" pitchFamily="50" charset="0"/>
                <a:ea typeface="Calibri" panose="020F0502020204030204" pitchFamily="34" charset="0"/>
                <a:cs typeface="Times New Roman" panose="02020603050405020304" pitchFamily="18" charset="0"/>
              </a:rPr>
              <a:t>Waarom werden de kralen in de zee gegooid?</a:t>
            </a:r>
            <a:endParaRPr lang="nl-NL" sz="2000" kern="100" dirty="0">
              <a:effectLst/>
              <a:latin typeface="Apercu" panose="02000506040000020004" pitchFamily="50"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nl-NL" sz="2000" kern="0" dirty="0">
                <a:effectLst/>
                <a:latin typeface="Apercu" panose="02000506040000020004" pitchFamily="50" charset="0"/>
                <a:ea typeface="Calibri" panose="020F0502020204030204" pitchFamily="34" charset="0"/>
                <a:cs typeface="Times New Roman" panose="02020603050405020304" pitchFamily="18" charset="0"/>
              </a:rPr>
              <a:t>Waar bewaart </a:t>
            </a:r>
            <a:r>
              <a:rPr lang="nl-NL" sz="2000" kern="0" dirty="0" err="1">
                <a:effectLst/>
                <a:latin typeface="Apercu" panose="02000506040000020004" pitchFamily="50" charset="0"/>
                <a:ea typeface="Calibri" panose="020F0502020204030204" pitchFamily="34" charset="0"/>
                <a:cs typeface="Times New Roman" panose="02020603050405020304" pitchFamily="18" charset="0"/>
              </a:rPr>
              <a:t>Raimie</a:t>
            </a:r>
            <a:r>
              <a:rPr lang="nl-NL" sz="2000" kern="0" dirty="0">
                <a:effectLst/>
                <a:latin typeface="Apercu" panose="02000506040000020004" pitchFamily="50" charset="0"/>
                <a:ea typeface="Calibri" panose="020F0502020204030204" pitchFamily="34" charset="0"/>
                <a:cs typeface="Times New Roman" panose="02020603050405020304" pitchFamily="18" charset="0"/>
              </a:rPr>
              <a:t> </a:t>
            </a:r>
            <a:r>
              <a:rPr lang="nl-NL" sz="2000" kern="0" dirty="0" err="1">
                <a:effectLst/>
                <a:latin typeface="Apercu" panose="02000506040000020004" pitchFamily="50" charset="0"/>
                <a:ea typeface="Calibri" panose="020F0502020204030204" pitchFamily="34" charset="0"/>
                <a:cs typeface="Times New Roman" panose="02020603050405020304" pitchFamily="18" charset="0"/>
              </a:rPr>
              <a:t>Richardson</a:t>
            </a:r>
            <a:r>
              <a:rPr lang="nl-NL" sz="2000" kern="0" dirty="0">
                <a:effectLst/>
                <a:latin typeface="Apercu" panose="02000506040000020004" pitchFamily="50" charset="0"/>
                <a:ea typeface="Calibri" panose="020F0502020204030204" pitchFamily="34" charset="0"/>
                <a:cs typeface="Times New Roman" panose="02020603050405020304" pitchFamily="18" charset="0"/>
              </a:rPr>
              <a:t> de kralen en waarom? </a:t>
            </a:r>
            <a:endParaRPr lang="nl-NL" sz="2000" kern="100" dirty="0">
              <a:effectLst/>
              <a:latin typeface="Apercu" panose="02000506040000020004" pitchFamily="50"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nl-NL" sz="2000" kern="0" dirty="0">
                <a:effectLst/>
                <a:latin typeface="Apercu" panose="02000506040000020004" pitchFamily="50" charset="0"/>
                <a:ea typeface="Calibri" panose="020F0502020204030204" pitchFamily="34" charset="0"/>
                <a:cs typeface="Times New Roman" panose="02020603050405020304" pitchFamily="18" charset="0"/>
              </a:rPr>
              <a:t>Waarom vinden mensen het belangrijk om te herdenken? </a:t>
            </a:r>
            <a:endParaRPr lang="nl-NL" sz="2000" kern="100" dirty="0">
              <a:effectLst/>
              <a:latin typeface="Apercu" panose="02000506040000020004" pitchFamily="50"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nl-NL" sz="2000" kern="0" dirty="0">
                <a:effectLst/>
                <a:latin typeface="Apercu" panose="02000506040000020004" pitchFamily="50" charset="0"/>
                <a:ea typeface="Calibri" panose="020F0502020204030204" pitchFamily="34" charset="0"/>
                <a:cs typeface="Times New Roman" panose="02020603050405020304" pitchFamily="18" charset="0"/>
              </a:rPr>
              <a:t>Heb je zelf ook iets thuis waarmee je herdenkt? Een foto of een speciaal voorwerp of iets dat herinnert aan een overleden dierbare? </a:t>
            </a:r>
            <a:endParaRPr lang="nl-NL" sz="2000" kern="100" dirty="0">
              <a:effectLst/>
              <a:latin typeface="Apercu" panose="02000506040000020004" pitchFamily="50" charset="0"/>
              <a:ea typeface="Calibri" panose="020F0502020204030204" pitchFamily="34" charset="0"/>
              <a:cs typeface="Times New Roman" panose="02020603050405020304" pitchFamily="18" charset="0"/>
            </a:endParaRPr>
          </a:p>
          <a:p>
            <a:pPr marL="457200" indent="-457200" algn="l">
              <a:buFont typeface="+mj-lt"/>
              <a:buAutoNum type="arabicPeriod"/>
            </a:pPr>
            <a:endParaRPr lang="en-NL" sz="2000" dirty="0"/>
          </a:p>
        </p:txBody>
      </p:sp>
      <p:pic>
        <p:nvPicPr>
          <p:cNvPr id="5" name="Afbeelding 4" descr="Afbeelding met tekst, Lettertype, Graphics, grafische vormgeving&#10;&#10;Automatisch gegenereerde beschrijving">
            <a:extLst>
              <a:ext uri="{FF2B5EF4-FFF2-40B4-BE49-F238E27FC236}">
                <a16:creationId xmlns:a16="http://schemas.microsoft.com/office/drawing/2014/main" id="{84C99AFD-251E-5468-5510-EC94C2D2ED81}"/>
              </a:ext>
            </a:extLst>
          </p:cNvPr>
          <p:cNvPicPr>
            <a:picLocks noChangeAspect="1"/>
          </p:cNvPicPr>
          <p:nvPr/>
        </p:nvPicPr>
        <p:blipFill>
          <a:blip r:embed="rId4"/>
          <a:stretch>
            <a:fillRect/>
          </a:stretch>
        </p:blipFill>
        <p:spPr>
          <a:xfrm>
            <a:off x="241389" y="305400"/>
            <a:ext cx="2803651" cy="618480"/>
          </a:xfrm>
          <a:prstGeom prst="rect">
            <a:avLst/>
          </a:prstGeom>
        </p:spPr>
      </p:pic>
      <p:pic>
        <p:nvPicPr>
          <p:cNvPr id="9" name="Afbeelding 8">
            <a:extLst>
              <a:ext uri="{FF2B5EF4-FFF2-40B4-BE49-F238E27FC236}">
                <a16:creationId xmlns:a16="http://schemas.microsoft.com/office/drawing/2014/main" id="{970EA318-7C03-15FA-73A9-C0DDCE085295}"/>
              </a:ext>
            </a:extLst>
          </p:cNvPr>
          <p:cNvPicPr>
            <a:picLocks noChangeAspect="1"/>
          </p:cNvPicPr>
          <p:nvPr/>
        </p:nvPicPr>
        <p:blipFill rotWithShape="1">
          <a:blip r:embed="rId5"/>
          <a:srcRect l="21234" t="2001" r="9195" b="21684"/>
          <a:stretch/>
        </p:blipFill>
        <p:spPr>
          <a:xfrm>
            <a:off x="8064636" y="772355"/>
            <a:ext cx="3334291" cy="1985043"/>
          </a:xfrm>
          <a:prstGeom prst="rect">
            <a:avLst/>
          </a:prstGeom>
        </p:spPr>
      </p:pic>
    </p:spTree>
    <p:extLst>
      <p:ext uri="{BB962C8B-B14F-4D97-AF65-F5344CB8AC3E}">
        <p14:creationId xmlns:p14="http://schemas.microsoft.com/office/powerpoint/2010/main" val="2576922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054A8-4E21-0C4F-2C83-D455BA6FA6B6}"/>
              </a:ext>
            </a:extLst>
          </p:cNvPr>
          <p:cNvSpPr>
            <a:spLocks noGrp="1"/>
          </p:cNvSpPr>
          <p:nvPr>
            <p:ph type="ctrTitle"/>
          </p:nvPr>
        </p:nvSpPr>
        <p:spPr>
          <a:xfrm>
            <a:off x="687279" y="1076280"/>
            <a:ext cx="5155095" cy="582748"/>
          </a:xfrm>
        </p:spPr>
        <p:txBody>
          <a:bodyPr>
            <a:normAutofit/>
          </a:bodyPr>
          <a:lstStyle/>
          <a:p>
            <a:pPr algn="l"/>
            <a:r>
              <a:rPr lang="nl-NL" sz="2800" dirty="0"/>
              <a:t>Tot slaaf gemaakt</a:t>
            </a:r>
            <a:endParaRPr lang="en-NL" sz="2800" dirty="0"/>
          </a:p>
        </p:txBody>
      </p:sp>
      <p:pic>
        <p:nvPicPr>
          <p:cNvPr id="4" name="Picture 3" descr="Graphical user interface, application, Teams&#10;&#10;Description automatically generated">
            <a:extLst>
              <a:ext uri="{FF2B5EF4-FFF2-40B4-BE49-F238E27FC236}">
                <a16:creationId xmlns:a16="http://schemas.microsoft.com/office/drawing/2014/main" id="{A32A6E74-D218-BA78-56CE-624B8BA15B1A}"/>
              </a:ext>
            </a:extLst>
          </p:cNvPr>
          <p:cNvPicPr>
            <a:picLocks noGrp="1" noRot="1" noChangeAspect="1" noMove="1" noResize="1" noEditPoints="1" noAdjustHandles="1" noChangeArrowheads="1" noChangeShapeType="1" noCrop="1"/>
          </p:cNvPicPr>
          <p:nvPr/>
        </p:nvPicPr>
        <p:blipFill>
          <a:blip r:embed="rId2"/>
          <a:stretch>
            <a:fillRect/>
          </a:stretch>
        </p:blipFill>
        <p:spPr>
          <a:xfrm>
            <a:off x="3581400" y="5824638"/>
            <a:ext cx="4114801" cy="714274"/>
          </a:xfrm>
          <a:prstGeom prst="rect">
            <a:avLst/>
          </a:prstGeom>
        </p:spPr>
      </p:pic>
      <p:pic>
        <p:nvPicPr>
          <p:cNvPr id="6" name="Picture 5" descr="Graphical user interface, application, Teams&#10;&#10;Description automatically generated">
            <a:extLst>
              <a:ext uri="{FF2B5EF4-FFF2-40B4-BE49-F238E27FC236}">
                <a16:creationId xmlns:a16="http://schemas.microsoft.com/office/drawing/2014/main" id="{E91C08F7-24E0-D11C-5489-DAD73D32590A}"/>
              </a:ext>
            </a:extLst>
          </p:cNvPr>
          <p:cNvPicPr>
            <a:picLocks noGrp="1" noRot="1" noChangeAspect="1" noMove="1" noResize="1" noEditPoints="1" noAdjustHandles="1" noChangeArrowheads="1" noChangeShapeType="1" noCrop="1"/>
          </p:cNvPicPr>
          <p:nvPr/>
        </p:nvPicPr>
        <p:blipFill>
          <a:blip r:embed="rId2"/>
          <a:stretch>
            <a:fillRect/>
          </a:stretch>
        </p:blipFill>
        <p:spPr>
          <a:xfrm rot="10800000">
            <a:off x="-58618" y="6024913"/>
            <a:ext cx="4114801" cy="714274"/>
          </a:xfrm>
          <a:prstGeom prst="rect">
            <a:avLst/>
          </a:prstGeom>
        </p:spPr>
      </p:pic>
      <p:sp>
        <p:nvSpPr>
          <p:cNvPr id="7" name="Subtitle 2">
            <a:extLst>
              <a:ext uri="{FF2B5EF4-FFF2-40B4-BE49-F238E27FC236}">
                <a16:creationId xmlns:a16="http://schemas.microsoft.com/office/drawing/2014/main" id="{B00A3E18-1D84-3DC3-2387-253E6718F791}"/>
              </a:ext>
            </a:extLst>
          </p:cNvPr>
          <p:cNvSpPr txBox="1">
            <a:spLocks/>
          </p:cNvSpPr>
          <p:nvPr/>
        </p:nvSpPr>
        <p:spPr>
          <a:xfrm>
            <a:off x="687279" y="1781928"/>
            <a:ext cx="6906584" cy="440829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Apercu" panose="02000506040000020004"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percu" panose="02000506040000020004"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percu" panose="02000506040000020004"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percu" panose="02000506040000020004"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percu" panose="02000506040000020004"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l">
              <a:buNone/>
            </a:pPr>
            <a:r>
              <a:rPr lang="nl-NL" sz="2000" i="1" kern="0" dirty="0">
                <a:effectLst/>
                <a:latin typeface="Apercu" panose="02000506040000020004" pitchFamily="50" charset="0"/>
                <a:ea typeface="Calibri" panose="020F0502020204030204" pitchFamily="34" charset="0"/>
                <a:cs typeface="Times New Roman" panose="02020603050405020304" pitchFamily="18" charset="0"/>
              </a:rPr>
              <a:t>Als tot slaaf gemaakte had je helemaal geen rechten. Je was handelswaar. Dat was ook voor de tot slaaf gemaakte kinderen zo. Ze werden eigendom van een ander. Er was sprake van een vorm van bewuste dehumanisering, ofwel ontmenselijking. Je eigen naam werd je heel vaak afgenomen en de ‘eigenaar’ gaf jou een andere naam. Ouders hadden helemaal niets te zeggen, zelfs niet over hun eigen kinderen. Je kind kon aan iemand anders verkocht worden. </a:t>
            </a:r>
          </a:p>
          <a:p>
            <a:pPr marL="0" indent="0" algn="l">
              <a:buNone/>
            </a:pPr>
            <a:endParaRPr lang="nl-NL" sz="2000" kern="100" dirty="0">
              <a:effectLst/>
              <a:latin typeface="Apercu" panose="02000506040000020004" pitchFamily="50" charset="0"/>
              <a:ea typeface="Calibri" panose="020F0502020204030204" pitchFamily="34" charset="0"/>
              <a:cs typeface="Times New Roman" panose="02020603050405020304" pitchFamily="18" charset="0"/>
            </a:endParaRPr>
          </a:p>
          <a:p>
            <a:pPr marL="0" indent="0" algn="l">
              <a:buNone/>
            </a:pPr>
            <a:r>
              <a:rPr lang="nl-NL" sz="2000" kern="0" dirty="0">
                <a:effectLst/>
                <a:latin typeface="Apercu" panose="02000506040000020004" pitchFamily="50" charset="0"/>
                <a:ea typeface="Calibri" panose="020F0502020204030204" pitchFamily="34" charset="0"/>
                <a:cs typeface="Times New Roman" panose="02020603050405020304" pitchFamily="18" charset="0"/>
              </a:rPr>
              <a:t>Slavernij werd 150 jaar geleden afgeschaft in </a:t>
            </a:r>
            <a:r>
              <a:rPr lang="nl-NL" sz="2000" u="sng" kern="0" dirty="0">
                <a:effectLst/>
                <a:latin typeface="Apercu" panose="02000506040000020004" pitchFamily="50"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de koloniën</a:t>
            </a:r>
            <a:r>
              <a:rPr lang="nl-NL" sz="2000" kern="0" dirty="0">
                <a:effectLst/>
                <a:latin typeface="Apercu" panose="02000506040000020004" pitchFamily="50" charset="0"/>
                <a:ea typeface="Calibri" panose="020F0502020204030204" pitchFamily="34" charset="0"/>
                <a:cs typeface="Times New Roman" panose="02020603050405020304" pitchFamily="18" charset="0"/>
              </a:rPr>
              <a:t> die onder Nederlands bewind stonden. De gevolgen van het slavernijverleden zijn groot en nog steeds merkbaar, denk aan racisme, discriminatie en ongelijkwaardigheid. </a:t>
            </a:r>
            <a:endParaRPr lang="nl-NL" sz="2000" kern="100" dirty="0">
              <a:effectLst/>
              <a:latin typeface="Apercu" panose="02000506040000020004" pitchFamily="50" charset="0"/>
              <a:ea typeface="Calibri" panose="020F0502020204030204" pitchFamily="34" charset="0"/>
              <a:cs typeface="Times New Roman" panose="02020603050405020304" pitchFamily="18" charset="0"/>
            </a:endParaRPr>
          </a:p>
          <a:p>
            <a:pPr marL="457200" indent="-457200" algn="l">
              <a:buFont typeface="+mj-lt"/>
              <a:buAutoNum type="arabicPeriod"/>
            </a:pPr>
            <a:endParaRPr lang="en-NL" sz="2000" dirty="0"/>
          </a:p>
        </p:txBody>
      </p:sp>
      <p:pic>
        <p:nvPicPr>
          <p:cNvPr id="9" name="Afbeelding 8" descr="Afbeelding met tekst, Lettertype, Graphics, grafische vormgeving&#10;&#10;Automatisch gegenereerde beschrijving">
            <a:extLst>
              <a:ext uri="{FF2B5EF4-FFF2-40B4-BE49-F238E27FC236}">
                <a16:creationId xmlns:a16="http://schemas.microsoft.com/office/drawing/2014/main" id="{0E4DF454-92DB-0329-421B-7AD7C12CB09A}"/>
              </a:ext>
            </a:extLst>
          </p:cNvPr>
          <p:cNvPicPr>
            <a:picLocks noChangeAspect="1"/>
          </p:cNvPicPr>
          <p:nvPr/>
        </p:nvPicPr>
        <p:blipFill>
          <a:blip r:embed="rId4"/>
          <a:stretch>
            <a:fillRect/>
          </a:stretch>
        </p:blipFill>
        <p:spPr>
          <a:xfrm>
            <a:off x="393789" y="457800"/>
            <a:ext cx="2803651" cy="618480"/>
          </a:xfrm>
          <a:prstGeom prst="rect">
            <a:avLst/>
          </a:prstGeom>
        </p:spPr>
      </p:pic>
      <p:pic>
        <p:nvPicPr>
          <p:cNvPr id="1026" name="Picture 2" descr="19e-eeuwse gravure van een slaventransport - cc">
            <a:extLst>
              <a:ext uri="{FF2B5EF4-FFF2-40B4-BE49-F238E27FC236}">
                <a16:creationId xmlns:a16="http://schemas.microsoft.com/office/drawing/2014/main" id="{CC7D27EF-173F-9FFE-FA4B-42D7361EC8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4806" y="2680996"/>
            <a:ext cx="3136643" cy="181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6456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4109A7-1B2D-D8FF-9BF1-561207A7FFDB}"/>
              </a:ext>
            </a:extLst>
          </p:cNvPr>
          <p:cNvSpPr>
            <a:spLocks noGrp="1"/>
          </p:cNvSpPr>
          <p:nvPr>
            <p:ph type="subTitle" idx="1"/>
          </p:nvPr>
        </p:nvSpPr>
        <p:spPr>
          <a:xfrm>
            <a:off x="1170091" y="1400833"/>
            <a:ext cx="5519144" cy="2647384"/>
          </a:xfrm>
        </p:spPr>
        <p:txBody>
          <a:bodyPr>
            <a:noAutofit/>
          </a:bodyPr>
          <a:lstStyle/>
          <a:p>
            <a:pPr algn="l"/>
            <a:r>
              <a:rPr lang="de-DE" sz="2800" b="1" dirty="0">
                <a:latin typeface="Apercu" panose="02000506040000020004" pitchFamily="50" charset="0"/>
                <a:cs typeface="Arial" panose="020B0604020202020204" pitchFamily="34" charset="0"/>
              </a:rPr>
              <a:t>La Bouche du Roi</a:t>
            </a:r>
            <a:endParaRPr lang="en-GB" sz="2800" b="0" i="0" dirty="0">
              <a:effectLst/>
              <a:latin typeface="Apercu" panose="02000506040000020004" pitchFamily="50" charset="0"/>
            </a:endParaRPr>
          </a:p>
          <a:p>
            <a:pPr algn="l"/>
            <a:r>
              <a:rPr lang="nl-NL" sz="2000" kern="0" dirty="0">
                <a:effectLst/>
                <a:latin typeface="Apercu" panose="02000506040000020004" pitchFamily="50" charset="0"/>
                <a:ea typeface="Calibri" panose="020F0502020204030204" pitchFamily="34" charset="0"/>
                <a:cs typeface="Times New Roman" panose="02020603050405020304" pitchFamily="18" charset="0"/>
              </a:rPr>
              <a:t>De kunstenaar </a:t>
            </a:r>
            <a:r>
              <a:rPr lang="nl-NL" sz="2000" kern="0" dirty="0" err="1">
                <a:effectLst/>
                <a:latin typeface="Apercu" panose="02000506040000020004" pitchFamily="50" charset="0"/>
                <a:ea typeface="Calibri" panose="020F0502020204030204" pitchFamily="34" charset="0"/>
                <a:cs typeface="Times New Roman" panose="02020603050405020304" pitchFamily="18" charset="0"/>
              </a:rPr>
              <a:t>Romuald</a:t>
            </a:r>
            <a:r>
              <a:rPr lang="nl-NL" sz="2000" kern="0" dirty="0">
                <a:effectLst/>
                <a:latin typeface="Apercu" panose="02000506040000020004" pitchFamily="50" charset="0"/>
                <a:ea typeface="Calibri" panose="020F0502020204030204" pitchFamily="34" charset="0"/>
                <a:cs typeface="Times New Roman" panose="02020603050405020304" pitchFamily="18" charset="0"/>
              </a:rPr>
              <a:t> </a:t>
            </a:r>
            <a:r>
              <a:rPr lang="nl-NL" sz="2000" kern="0" dirty="0" err="1">
                <a:effectLst/>
                <a:latin typeface="Apercu" panose="02000506040000020004" pitchFamily="50" charset="0"/>
                <a:ea typeface="Calibri" panose="020F0502020204030204" pitchFamily="34" charset="0"/>
                <a:cs typeface="Times New Roman" panose="02020603050405020304" pitchFamily="18" charset="0"/>
              </a:rPr>
              <a:t>Hazoum</a:t>
            </a:r>
            <a:r>
              <a:rPr lang="nl-NL" sz="2000" kern="0" dirty="0" err="1">
                <a:effectLst/>
                <a:latin typeface="Apercu" panose="02000506040000020004" pitchFamily="50" charset="0"/>
                <a:ea typeface="Calibri" panose="020F0502020204030204" pitchFamily="34" charset="0"/>
                <a:cs typeface="Calibri" panose="020F0502020204030204" pitchFamily="34" charset="0"/>
              </a:rPr>
              <a:t>è</a:t>
            </a:r>
            <a:r>
              <a:rPr lang="nl-NL" sz="2000" kern="0" dirty="0">
                <a:effectLst/>
                <a:latin typeface="Apercu" panose="02000506040000020004" pitchFamily="50" charset="0"/>
                <a:ea typeface="Calibri" panose="020F0502020204030204" pitchFamily="34" charset="0"/>
                <a:cs typeface="Times New Roman" panose="02020603050405020304" pitchFamily="18" charset="0"/>
              </a:rPr>
              <a:t> verbeeldt op indringende wijze het slaventransport en de ontmenselijking die daarmee gepaard ging. Bekijk en bespreek </a:t>
            </a:r>
            <a:r>
              <a:rPr lang="nl-NL" sz="2000" u="sng" kern="0" dirty="0">
                <a:effectLst/>
                <a:latin typeface="Apercu" panose="02000506040000020004" pitchFamily="50"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de afbeeldingen</a:t>
            </a:r>
            <a:r>
              <a:rPr lang="nl-NL" sz="2000" kern="0" dirty="0">
                <a:effectLst/>
                <a:latin typeface="Apercu" panose="02000506040000020004" pitchFamily="50" charset="0"/>
                <a:ea typeface="Calibri" panose="020F0502020204030204" pitchFamily="34" charset="0"/>
                <a:cs typeface="Times New Roman" panose="02020603050405020304" pitchFamily="18" charset="0"/>
              </a:rPr>
              <a:t> van de kunstinstallati</a:t>
            </a:r>
            <a:r>
              <a:rPr lang="nl-NL" sz="2000" kern="0" dirty="0">
                <a:latin typeface="Apercu" panose="02000506040000020004" pitchFamily="50" charset="0"/>
                <a:ea typeface="Calibri" panose="020F0502020204030204" pitchFamily="34" charset="0"/>
                <a:cs typeface="Times New Roman" panose="02020603050405020304" pitchFamily="18" charset="0"/>
              </a:rPr>
              <a:t>e</a:t>
            </a:r>
            <a:r>
              <a:rPr lang="nl-NL" sz="2000" kern="0" dirty="0">
                <a:effectLst/>
                <a:latin typeface="Apercu" panose="02000506040000020004" pitchFamily="50" charset="0"/>
                <a:ea typeface="Calibri" panose="020F0502020204030204" pitchFamily="34" charset="0"/>
                <a:cs typeface="Times New Roman" panose="02020603050405020304" pitchFamily="18" charset="0"/>
              </a:rPr>
              <a:t>, of het</a:t>
            </a:r>
            <a:r>
              <a:rPr lang="nl-NL" sz="2000" kern="0" dirty="0">
                <a:latin typeface="Apercu" panose="02000506040000020004" pitchFamily="50" charset="0"/>
                <a:ea typeface="Calibri" panose="020F0502020204030204" pitchFamily="34" charset="0"/>
                <a:cs typeface="Times New Roman" panose="02020603050405020304" pitchFamily="18" charset="0"/>
              </a:rPr>
              <a:t> </a:t>
            </a:r>
            <a:r>
              <a:rPr lang="nl-NL" sz="2000" u="sng" kern="0" dirty="0">
                <a:effectLst/>
                <a:latin typeface="Apercu" panose="02000506040000020004" pitchFamily="50"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filmpje op de site</a:t>
            </a:r>
            <a:r>
              <a:rPr lang="nl-NL" sz="2000" kern="0" dirty="0">
                <a:effectLst/>
                <a:latin typeface="Apercu" panose="02000506040000020004" pitchFamily="50" charset="0"/>
                <a:ea typeface="Calibri" panose="020F0502020204030204" pitchFamily="34" charset="0"/>
                <a:cs typeface="Times New Roman" panose="02020603050405020304" pitchFamily="18" charset="0"/>
              </a:rPr>
              <a:t> van het Rijksmuseum. </a:t>
            </a:r>
            <a:endParaRPr lang="en-NL" sz="2200" dirty="0">
              <a:latin typeface="Apercu" panose="02000506040000020004" pitchFamily="50" charset="0"/>
            </a:endParaRPr>
          </a:p>
        </p:txBody>
      </p:sp>
      <p:pic>
        <p:nvPicPr>
          <p:cNvPr id="5" name="Afbeelding 4" descr="Afbeelding met hendel, overdekt, keyboard&#10;&#10;Automatisch gegenereerde beschrijving">
            <a:extLst>
              <a:ext uri="{FF2B5EF4-FFF2-40B4-BE49-F238E27FC236}">
                <a16:creationId xmlns:a16="http://schemas.microsoft.com/office/drawing/2014/main" id="{2F0B5910-BED7-D62B-FFEA-A5E2ED735B7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18616" y="1400833"/>
            <a:ext cx="3359267" cy="2821363"/>
          </a:xfrm>
          <a:prstGeom prst="rect">
            <a:avLst/>
          </a:prstGeom>
          <a:noFill/>
        </p:spPr>
      </p:pic>
      <p:pic>
        <p:nvPicPr>
          <p:cNvPr id="4" name="Afbeelding 3" descr="Afbeelding met tekst, Lettertype, Graphics, grafische vormgeving&#10;&#10;Automatisch gegenereerde beschrijving">
            <a:extLst>
              <a:ext uri="{FF2B5EF4-FFF2-40B4-BE49-F238E27FC236}">
                <a16:creationId xmlns:a16="http://schemas.microsoft.com/office/drawing/2014/main" id="{558DDA87-7518-E7AD-17DD-2BCD0DBADA6A}"/>
              </a:ext>
            </a:extLst>
          </p:cNvPr>
          <p:cNvPicPr>
            <a:picLocks noChangeAspect="1"/>
          </p:cNvPicPr>
          <p:nvPr/>
        </p:nvPicPr>
        <p:blipFill>
          <a:blip r:embed="rId5"/>
          <a:stretch>
            <a:fillRect/>
          </a:stretch>
        </p:blipFill>
        <p:spPr>
          <a:xfrm>
            <a:off x="393789" y="457800"/>
            <a:ext cx="2803651" cy="618480"/>
          </a:xfrm>
          <a:prstGeom prst="rect">
            <a:avLst/>
          </a:prstGeom>
        </p:spPr>
      </p:pic>
    </p:spTree>
    <p:extLst>
      <p:ext uri="{BB962C8B-B14F-4D97-AF65-F5344CB8AC3E}">
        <p14:creationId xmlns:p14="http://schemas.microsoft.com/office/powerpoint/2010/main" val="937266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4109A7-1B2D-D8FF-9BF1-561207A7FFDB}"/>
              </a:ext>
            </a:extLst>
          </p:cNvPr>
          <p:cNvSpPr>
            <a:spLocks noGrp="1"/>
          </p:cNvSpPr>
          <p:nvPr>
            <p:ph type="subTitle" idx="1"/>
          </p:nvPr>
        </p:nvSpPr>
        <p:spPr>
          <a:xfrm>
            <a:off x="1170091" y="1498487"/>
            <a:ext cx="5519144" cy="4408296"/>
          </a:xfrm>
        </p:spPr>
        <p:txBody>
          <a:bodyPr>
            <a:noAutofit/>
          </a:bodyPr>
          <a:lstStyle/>
          <a:p>
            <a:pPr algn="l">
              <a:spcAft>
                <a:spcPts val="600"/>
              </a:spcAft>
            </a:pPr>
            <a:r>
              <a:rPr lang="nl-NL" sz="2800" b="1" dirty="0">
                <a:latin typeface="Apercu" panose="02000506040000020004" pitchFamily="50" charset="0"/>
                <a:cs typeface="Arial" panose="020B0604020202020204" pitchFamily="34" charset="0"/>
              </a:rPr>
              <a:t>In gesprek</a:t>
            </a:r>
            <a:endParaRPr lang="en-GB" sz="2800" b="0" i="0" dirty="0">
              <a:effectLst/>
              <a:latin typeface="Apercu" panose="02000506040000020004" pitchFamily="50" charset="0"/>
            </a:endParaRPr>
          </a:p>
          <a:p>
            <a:pPr marL="0" indent="0" algn="l">
              <a:spcAft>
                <a:spcPts val="600"/>
              </a:spcAft>
              <a:buNone/>
            </a:pPr>
            <a:r>
              <a:rPr lang="nl-NL" sz="2000" kern="0" dirty="0">
                <a:effectLst/>
                <a:latin typeface="Apercu" panose="02000506040000020004" pitchFamily="50" charset="0"/>
                <a:ea typeface="Calibri" panose="020F0502020204030204" pitchFamily="34" charset="0"/>
                <a:cs typeface="Times New Roman" panose="02020603050405020304" pitchFamily="18" charset="0"/>
              </a:rPr>
              <a:t>Bespreek met elkaar het slavernijverleden. Bijvoorbeeld aan de hand van onderstaande informatie.  </a:t>
            </a:r>
          </a:p>
          <a:p>
            <a:pPr marL="342900" indent="-342900" algn="l">
              <a:spcAft>
                <a:spcPts val="600"/>
              </a:spcAft>
              <a:buFont typeface="Arial" panose="020B0604020202020204" pitchFamily="34" charset="0"/>
              <a:buChar char="•"/>
            </a:pPr>
            <a:r>
              <a:rPr lang="nl-NL" sz="2000" kern="0" dirty="0">
                <a:effectLst/>
                <a:latin typeface="Apercu" panose="02000506040000020004" pitchFamily="50" charset="0"/>
                <a:ea typeface="Calibri" panose="020F0502020204030204" pitchFamily="34" charset="0"/>
                <a:cs typeface="Times New Roman" panose="02020603050405020304" pitchFamily="18" charset="0"/>
              </a:rPr>
              <a:t>De NOS Special </a:t>
            </a:r>
            <a:r>
              <a:rPr lang="nl-NL" sz="2000" u="sng" kern="0" dirty="0">
                <a:effectLst/>
                <a:latin typeface="Apercu" panose="02000506040000020004" pitchFamily="50"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Witte Handel in zwarte mensen</a:t>
            </a:r>
            <a:endParaRPr lang="nl-NL" sz="2000" u="sng" kern="0" dirty="0">
              <a:latin typeface="Apercu" panose="02000506040000020004" pitchFamily="50" charset="0"/>
              <a:ea typeface="Calibri" panose="020F0502020204030204" pitchFamily="34" charset="0"/>
              <a:cs typeface="Times New Roman" panose="02020603050405020304" pitchFamily="18" charset="0"/>
            </a:endParaRPr>
          </a:p>
          <a:p>
            <a:pPr marL="342900" indent="-342900" algn="l">
              <a:spcAft>
                <a:spcPts val="600"/>
              </a:spcAft>
              <a:buFont typeface="Arial" panose="020B0604020202020204" pitchFamily="34" charset="0"/>
              <a:buChar char="•"/>
            </a:pPr>
            <a:r>
              <a:rPr lang="nl-NL" sz="2000" kern="0" dirty="0">
                <a:effectLst/>
                <a:latin typeface="Apercu" panose="02000506040000020004" pitchFamily="50" charset="0"/>
                <a:ea typeface="Times New Roman" panose="02020603050405020304" pitchFamily="18" charset="0"/>
                <a:cs typeface="Calibri" panose="020F0502020204030204" pitchFamily="34" charset="0"/>
              </a:rPr>
              <a:t>De site </a:t>
            </a:r>
            <a:r>
              <a:rPr lang="nl-NL" sz="2000" u="sng" kern="0" dirty="0">
                <a:effectLst/>
                <a:latin typeface="Apercu" panose="02000506040000020004" pitchFamily="50"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Slavernij en Jij</a:t>
            </a:r>
            <a:endParaRPr lang="nl-NL" sz="2000" u="sng" kern="0" dirty="0">
              <a:effectLst/>
              <a:latin typeface="Apercu" panose="02000506040000020004" pitchFamily="50" charset="0"/>
              <a:ea typeface="Times New Roman" panose="02020603050405020304" pitchFamily="18" charset="0"/>
              <a:cs typeface="Calibri" panose="020F0502020204030204" pitchFamily="34" charset="0"/>
            </a:endParaRPr>
          </a:p>
          <a:p>
            <a:pPr algn="l">
              <a:spcAft>
                <a:spcPts val="600"/>
              </a:spcAft>
            </a:pPr>
            <a:r>
              <a:rPr lang="nl-NL" sz="2000" kern="0" dirty="0">
                <a:effectLst/>
                <a:latin typeface="Apercu" panose="02000506040000020004" pitchFamily="50" charset="0"/>
                <a:ea typeface="Calibri" panose="020F0502020204030204" pitchFamily="34" charset="0"/>
                <a:cs typeface="Times New Roman" panose="02020603050405020304" pitchFamily="18" charset="0"/>
              </a:rPr>
              <a:t>Wat kom je te weten over het leven van tot slaaf gemaakte volwassenen en kinderen?</a:t>
            </a:r>
            <a:endParaRPr lang="nl-NL" sz="2000" kern="100" dirty="0">
              <a:effectLst/>
              <a:latin typeface="Apercu" panose="02000506040000020004" pitchFamily="50" charset="0"/>
              <a:ea typeface="Calibri" panose="020F0502020204030204" pitchFamily="34" charset="0"/>
              <a:cs typeface="Times New Roman" panose="02020603050405020304" pitchFamily="18" charset="0"/>
            </a:endParaRPr>
          </a:p>
        </p:txBody>
      </p:sp>
      <p:pic>
        <p:nvPicPr>
          <p:cNvPr id="7" name="Picture 4">
            <a:extLst>
              <a:ext uri="{FF2B5EF4-FFF2-40B4-BE49-F238E27FC236}">
                <a16:creationId xmlns:a16="http://schemas.microsoft.com/office/drawing/2014/main" id="{1863CE17-2A95-C9A7-FED9-63D3CDC308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1336" y="2217689"/>
            <a:ext cx="4109837" cy="1481737"/>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descr="Afbeelding met tekst, Lettertype, Graphics, grafische vormgeving&#10;&#10;Automatisch gegenereerde beschrijving">
            <a:extLst>
              <a:ext uri="{FF2B5EF4-FFF2-40B4-BE49-F238E27FC236}">
                <a16:creationId xmlns:a16="http://schemas.microsoft.com/office/drawing/2014/main" id="{B56E1F5B-13AB-FCD7-2C52-2E81C5DC5849}"/>
              </a:ext>
            </a:extLst>
          </p:cNvPr>
          <p:cNvPicPr>
            <a:picLocks noChangeAspect="1"/>
          </p:cNvPicPr>
          <p:nvPr/>
        </p:nvPicPr>
        <p:blipFill>
          <a:blip r:embed="rId5"/>
          <a:stretch>
            <a:fillRect/>
          </a:stretch>
        </p:blipFill>
        <p:spPr>
          <a:xfrm>
            <a:off x="393789" y="457800"/>
            <a:ext cx="2803651" cy="618480"/>
          </a:xfrm>
          <a:prstGeom prst="rect">
            <a:avLst/>
          </a:prstGeom>
        </p:spPr>
      </p:pic>
    </p:spTree>
    <p:extLst>
      <p:ext uri="{BB962C8B-B14F-4D97-AF65-F5344CB8AC3E}">
        <p14:creationId xmlns:p14="http://schemas.microsoft.com/office/powerpoint/2010/main" val="756645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4109A7-1B2D-D8FF-9BF1-561207A7FFDB}"/>
              </a:ext>
            </a:extLst>
          </p:cNvPr>
          <p:cNvSpPr>
            <a:spLocks noGrp="1"/>
          </p:cNvSpPr>
          <p:nvPr>
            <p:ph type="subTitle" idx="1"/>
          </p:nvPr>
        </p:nvSpPr>
        <p:spPr>
          <a:xfrm>
            <a:off x="1170091" y="1711551"/>
            <a:ext cx="5519144" cy="4408296"/>
          </a:xfrm>
        </p:spPr>
        <p:txBody>
          <a:bodyPr>
            <a:noAutofit/>
          </a:bodyPr>
          <a:lstStyle/>
          <a:p>
            <a:pPr algn="l"/>
            <a:r>
              <a:rPr lang="en-GB" sz="2800" b="1" i="0" dirty="0">
                <a:effectLst/>
                <a:latin typeface="Apercu" panose="02000506040000020004" pitchFamily="50" charset="0"/>
              </a:rPr>
              <a:t>Op de rug van </a:t>
            </a:r>
            <a:r>
              <a:rPr lang="en-GB" sz="2800" b="1" i="0" dirty="0" err="1">
                <a:effectLst/>
                <a:latin typeface="Apercu" panose="02000506040000020004" pitchFamily="50" charset="0"/>
              </a:rPr>
              <a:t>Bigi</a:t>
            </a:r>
            <a:r>
              <a:rPr lang="en-GB" sz="2800" b="1" i="0" dirty="0">
                <a:effectLst/>
                <a:latin typeface="Apercu" panose="02000506040000020004" pitchFamily="50" charset="0"/>
              </a:rPr>
              <a:t> </a:t>
            </a:r>
            <a:r>
              <a:rPr lang="en-GB" sz="2800" b="1" i="0" dirty="0" err="1">
                <a:effectLst/>
                <a:latin typeface="Apercu" panose="02000506040000020004" pitchFamily="50" charset="0"/>
              </a:rPr>
              <a:t>Kayman</a:t>
            </a:r>
            <a:endParaRPr lang="en-GB" sz="2800" b="1" i="0" dirty="0">
              <a:effectLst/>
              <a:latin typeface="Apercu" panose="02000506040000020004" pitchFamily="50" charset="0"/>
            </a:endParaRPr>
          </a:p>
          <a:p>
            <a:pPr marL="0" indent="0" algn="l">
              <a:buNone/>
            </a:pPr>
            <a:r>
              <a:rPr lang="nl-NL" sz="2000" u="sng" kern="0" dirty="0">
                <a:effectLst/>
                <a:latin typeface="Apercu" panose="02000506040000020004" pitchFamily="50"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Op de rug van Bigi Kayman</a:t>
            </a:r>
            <a:r>
              <a:rPr lang="nl-NL" sz="2000" kern="0" dirty="0">
                <a:effectLst/>
                <a:latin typeface="Apercu" panose="02000506040000020004" pitchFamily="50" charset="0"/>
                <a:ea typeface="Calibri" panose="020F0502020204030204" pitchFamily="34" charset="0"/>
                <a:cs typeface="Times New Roman" panose="02020603050405020304" pitchFamily="18" charset="0"/>
              </a:rPr>
              <a:t> en/of </a:t>
            </a:r>
            <a:r>
              <a:rPr lang="nl-NL" sz="2000" u="sng" kern="0" dirty="0">
                <a:effectLst/>
                <a:latin typeface="Apercu" panose="02000506040000020004" pitchFamily="50"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Suikerland</a:t>
            </a:r>
            <a:r>
              <a:rPr lang="nl-NL" sz="2000" kern="0" dirty="0">
                <a:effectLst/>
                <a:latin typeface="Apercu" panose="02000506040000020004" pitchFamily="50" charset="0"/>
                <a:ea typeface="Calibri" panose="020F0502020204030204" pitchFamily="34" charset="0"/>
                <a:cs typeface="Times New Roman" panose="02020603050405020304" pitchFamily="18" charset="0"/>
              </a:rPr>
              <a:t> van Henna Goudzand </a:t>
            </a:r>
            <a:r>
              <a:rPr lang="nl-NL" sz="2000" kern="0" dirty="0" err="1">
                <a:effectLst/>
                <a:latin typeface="Apercu" panose="02000506040000020004" pitchFamily="50" charset="0"/>
                <a:ea typeface="Calibri" panose="020F0502020204030204" pitchFamily="34" charset="0"/>
                <a:cs typeface="Times New Roman" panose="02020603050405020304" pitchFamily="18" charset="0"/>
              </a:rPr>
              <a:t>Nahar</a:t>
            </a:r>
            <a:r>
              <a:rPr lang="nl-NL" sz="2000" kern="0" dirty="0">
                <a:effectLst/>
                <a:latin typeface="Apercu" panose="02000506040000020004" pitchFamily="50" charset="0"/>
                <a:ea typeface="Calibri" panose="020F0502020204030204" pitchFamily="34" charset="0"/>
                <a:cs typeface="Times New Roman" panose="02020603050405020304" pitchFamily="18" charset="0"/>
              </a:rPr>
              <a:t>. </a:t>
            </a:r>
          </a:p>
          <a:p>
            <a:pPr marL="0" indent="0" algn="l">
              <a:buNone/>
            </a:pPr>
            <a:r>
              <a:rPr lang="nl-NL" sz="2000" kern="0" dirty="0">
                <a:effectLst/>
                <a:latin typeface="Apercu" panose="02000506040000020004" pitchFamily="50" charset="0"/>
                <a:ea typeface="Calibri" panose="020F0502020204030204" pitchFamily="34" charset="0"/>
                <a:cs typeface="Times New Roman" panose="02020603050405020304" pitchFamily="18" charset="0"/>
              </a:rPr>
              <a:t>Beluister het liedje </a:t>
            </a:r>
            <a:r>
              <a:rPr lang="nl-NL" sz="2000" u="sng" kern="0" dirty="0">
                <a:effectLst/>
                <a:latin typeface="Apercu" panose="02000506040000020004" pitchFamily="50"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Bigi Kayman</a:t>
            </a:r>
            <a:r>
              <a:rPr lang="nl-NL" sz="2000" kern="0" dirty="0">
                <a:effectLst/>
                <a:latin typeface="Apercu" panose="02000506040000020004" pitchFamily="50" charset="0"/>
                <a:ea typeface="Calibri" panose="020F0502020204030204" pitchFamily="34" charset="0"/>
                <a:cs typeface="Times New Roman" panose="02020603050405020304" pitchFamily="18" charset="0"/>
              </a:rPr>
              <a:t> van Singer-songwriter </a:t>
            </a:r>
            <a:r>
              <a:rPr lang="nl-NL" sz="2000" kern="0" dirty="0" err="1">
                <a:effectLst/>
                <a:latin typeface="Apercu" panose="02000506040000020004" pitchFamily="50" charset="0"/>
                <a:ea typeface="Calibri" panose="020F0502020204030204" pitchFamily="34" charset="0"/>
                <a:cs typeface="Times New Roman" panose="02020603050405020304" pitchFamily="18" charset="0"/>
              </a:rPr>
              <a:t>Gerson</a:t>
            </a:r>
            <a:r>
              <a:rPr lang="nl-NL" sz="2000" kern="0" dirty="0">
                <a:effectLst/>
                <a:latin typeface="Apercu" panose="02000506040000020004" pitchFamily="50" charset="0"/>
                <a:ea typeface="Calibri" panose="020F0502020204030204" pitchFamily="34" charset="0"/>
                <a:cs typeface="Times New Roman" panose="02020603050405020304" pitchFamily="18" charset="0"/>
              </a:rPr>
              <a:t> </a:t>
            </a:r>
            <a:r>
              <a:rPr lang="nl-NL" sz="2000" kern="0" dirty="0" err="1">
                <a:effectLst/>
                <a:latin typeface="Apercu" panose="02000506040000020004" pitchFamily="50" charset="0"/>
                <a:ea typeface="Calibri" panose="020F0502020204030204" pitchFamily="34" charset="0"/>
                <a:cs typeface="Times New Roman" panose="02020603050405020304" pitchFamily="18" charset="0"/>
              </a:rPr>
              <a:t>Main</a:t>
            </a:r>
            <a:r>
              <a:rPr lang="nl-NL" sz="2000" kern="0" dirty="0">
                <a:effectLst/>
                <a:latin typeface="Apercu" panose="02000506040000020004" pitchFamily="50" charset="0"/>
                <a:ea typeface="Calibri" panose="020F0502020204030204" pitchFamily="34" charset="0"/>
                <a:cs typeface="Times New Roman" panose="02020603050405020304" pitchFamily="18" charset="0"/>
              </a:rPr>
              <a:t>. </a:t>
            </a:r>
            <a:endParaRPr lang="nl-NL" sz="2000" kern="100" dirty="0">
              <a:effectLst/>
              <a:latin typeface="Apercu" panose="02000506040000020004" pitchFamily="50" charset="0"/>
              <a:ea typeface="Calibri" panose="020F0502020204030204" pitchFamily="34" charset="0"/>
              <a:cs typeface="Times New Roman" panose="02020603050405020304" pitchFamily="18" charset="0"/>
            </a:endParaRPr>
          </a:p>
          <a:p>
            <a:pPr algn="l"/>
            <a:br>
              <a:rPr lang="en-GB" sz="2200" dirty="0"/>
            </a:br>
            <a:endParaRPr lang="en-NL" sz="2200" dirty="0"/>
          </a:p>
        </p:txBody>
      </p:sp>
      <p:pic>
        <p:nvPicPr>
          <p:cNvPr id="4" name="Afbeelding 3" descr="Afbeelding met tekst, Lettertype, Graphics, grafische vormgeving&#10;&#10;Automatisch gegenereerde beschrijving">
            <a:extLst>
              <a:ext uri="{FF2B5EF4-FFF2-40B4-BE49-F238E27FC236}">
                <a16:creationId xmlns:a16="http://schemas.microsoft.com/office/drawing/2014/main" id="{AEF9FBF3-3289-7BF0-FBB6-AF38EBE9902D}"/>
              </a:ext>
            </a:extLst>
          </p:cNvPr>
          <p:cNvPicPr>
            <a:picLocks noChangeAspect="1"/>
          </p:cNvPicPr>
          <p:nvPr/>
        </p:nvPicPr>
        <p:blipFill>
          <a:blip r:embed="rId5"/>
          <a:stretch>
            <a:fillRect/>
          </a:stretch>
        </p:blipFill>
        <p:spPr>
          <a:xfrm>
            <a:off x="393789" y="457800"/>
            <a:ext cx="2803651" cy="618480"/>
          </a:xfrm>
          <a:prstGeom prst="rect">
            <a:avLst/>
          </a:prstGeom>
        </p:spPr>
      </p:pic>
      <p:pic>
        <p:nvPicPr>
          <p:cNvPr id="6" name="Afbeelding 5">
            <a:extLst>
              <a:ext uri="{FF2B5EF4-FFF2-40B4-BE49-F238E27FC236}">
                <a16:creationId xmlns:a16="http://schemas.microsoft.com/office/drawing/2014/main" id="{DB20DD1E-8D79-A6CF-1141-64571D0DBE94}"/>
              </a:ext>
            </a:extLst>
          </p:cNvPr>
          <p:cNvPicPr>
            <a:picLocks noChangeAspect="1"/>
          </p:cNvPicPr>
          <p:nvPr/>
        </p:nvPicPr>
        <p:blipFill>
          <a:blip r:embed="rId6"/>
          <a:stretch>
            <a:fillRect/>
          </a:stretch>
        </p:blipFill>
        <p:spPr>
          <a:xfrm>
            <a:off x="7150874" y="3429000"/>
            <a:ext cx="4496629" cy="1639328"/>
          </a:xfrm>
          <a:prstGeom prst="rect">
            <a:avLst/>
          </a:prstGeom>
        </p:spPr>
      </p:pic>
    </p:spTree>
    <p:extLst>
      <p:ext uri="{BB962C8B-B14F-4D97-AF65-F5344CB8AC3E}">
        <p14:creationId xmlns:p14="http://schemas.microsoft.com/office/powerpoint/2010/main" val="3875512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054A8-4E21-0C4F-2C83-D455BA6FA6B6}"/>
              </a:ext>
            </a:extLst>
          </p:cNvPr>
          <p:cNvSpPr>
            <a:spLocks noGrp="1"/>
          </p:cNvSpPr>
          <p:nvPr>
            <p:ph type="ctrTitle"/>
          </p:nvPr>
        </p:nvSpPr>
        <p:spPr>
          <a:xfrm>
            <a:off x="527182" y="1524152"/>
            <a:ext cx="5155095" cy="582748"/>
          </a:xfrm>
        </p:spPr>
        <p:txBody>
          <a:bodyPr>
            <a:normAutofit/>
          </a:bodyPr>
          <a:lstStyle/>
          <a:p>
            <a:pPr algn="l"/>
            <a:r>
              <a:rPr lang="nl-NL" sz="2800" dirty="0"/>
              <a:t>Hoe zou het zijn als</a:t>
            </a:r>
            <a:endParaRPr lang="en-NL" sz="2800" dirty="0"/>
          </a:p>
        </p:txBody>
      </p:sp>
      <p:pic>
        <p:nvPicPr>
          <p:cNvPr id="4" name="Picture 3" descr="Graphical user interface, application, Teams&#10;&#10;Description automatically generated">
            <a:extLst>
              <a:ext uri="{FF2B5EF4-FFF2-40B4-BE49-F238E27FC236}">
                <a16:creationId xmlns:a16="http://schemas.microsoft.com/office/drawing/2014/main" id="{A32A6E74-D218-BA78-56CE-624B8BA15B1A}"/>
              </a:ext>
            </a:extLst>
          </p:cNvPr>
          <p:cNvPicPr>
            <a:picLocks noGrp="1" noRot="1" noChangeAspect="1" noMove="1" noResize="1" noEditPoints="1" noAdjustHandles="1" noChangeArrowheads="1" noChangeShapeType="1" noCrop="1"/>
          </p:cNvPicPr>
          <p:nvPr/>
        </p:nvPicPr>
        <p:blipFill>
          <a:blip r:embed="rId2"/>
          <a:stretch>
            <a:fillRect/>
          </a:stretch>
        </p:blipFill>
        <p:spPr>
          <a:xfrm>
            <a:off x="3581400" y="5824638"/>
            <a:ext cx="4114801" cy="714274"/>
          </a:xfrm>
          <a:prstGeom prst="rect">
            <a:avLst/>
          </a:prstGeom>
        </p:spPr>
      </p:pic>
      <p:pic>
        <p:nvPicPr>
          <p:cNvPr id="6" name="Picture 5" descr="Graphical user interface, application, Teams&#10;&#10;Description automatically generated">
            <a:extLst>
              <a:ext uri="{FF2B5EF4-FFF2-40B4-BE49-F238E27FC236}">
                <a16:creationId xmlns:a16="http://schemas.microsoft.com/office/drawing/2014/main" id="{E91C08F7-24E0-D11C-5489-DAD73D32590A}"/>
              </a:ext>
            </a:extLst>
          </p:cNvPr>
          <p:cNvPicPr>
            <a:picLocks noGrp="1" noRot="1" noChangeAspect="1" noMove="1" noResize="1" noEditPoints="1" noAdjustHandles="1" noChangeArrowheads="1" noChangeShapeType="1" noCrop="1"/>
          </p:cNvPicPr>
          <p:nvPr/>
        </p:nvPicPr>
        <p:blipFill>
          <a:blip r:embed="rId2"/>
          <a:stretch>
            <a:fillRect/>
          </a:stretch>
        </p:blipFill>
        <p:spPr>
          <a:xfrm rot="10800000">
            <a:off x="-58618" y="6024913"/>
            <a:ext cx="4114801" cy="714274"/>
          </a:xfrm>
          <a:prstGeom prst="rect">
            <a:avLst/>
          </a:prstGeom>
        </p:spPr>
      </p:pic>
      <p:sp>
        <p:nvSpPr>
          <p:cNvPr id="7" name="Subtitle 2">
            <a:extLst>
              <a:ext uri="{FF2B5EF4-FFF2-40B4-BE49-F238E27FC236}">
                <a16:creationId xmlns:a16="http://schemas.microsoft.com/office/drawing/2014/main" id="{B00A3E18-1D84-3DC3-2387-253E6718F791}"/>
              </a:ext>
            </a:extLst>
          </p:cNvPr>
          <p:cNvSpPr txBox="1">
            <a:spLocks/>
          </p:cNvSpPr>
          <p:nvPr/>
        </p:nvSpPr>
        <p:spPr>
          <a:xfrm>
            <a:off x="527182" y="2106900"/>
            <a:ext cx="6906584" cy="28271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Apercu" panose="02000506040000020004"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percu" panose="02000506040000020004"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percu" panose="02000506040000020004"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percu" panose="02000506040000020004"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percu" panose="02000506040000020004"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l">
              <a:buNone/>
            </a:pPr>
            <a:r>
              <a:rPr lang="nl-NL" sz="2000" kern="0" dirty="0">
                <a:latin typeface="Apercu" panose="02000506040000020004" pitchFamily="50" charset="0"/>
                <a:ea typeface="Calibri" panose="020F0502020204030204" pitchFamily="34" charset="0"/>
                <a:cs typeface="Times New Roman" panose="02020603050405020304" pitchFamily="18" charset="0"/>
              </a:rPr>
              <a:t>Bespreek w</a:t>
            </a:r>
            <a:r>
              <a:rPr lang="nl-NL" sz="2000" kern="0" dirty="0">
                <a:effectLst/>
                <a:latin typeface="Apercu" panose="02000506040000020004" pitchFamily="50" charset="0"/>
                <a:ea typeface="Calibri" panose="020F0502020204030204" pitchFamily="34" charset="0"/>
                <a:cs typeface="Times New Roman" panose="02020603050405020304" pitchFamily="18" charset="0"/>
              </a:rPr>
              <a:t>at het betekent om een tot slaaf gemaakt kind te zijn.</a:t>
            </a:r>
            <a:endParaRPr lang="nl-NL" sz="2000" kern="100" dirty="0">
              <a:effectLst/>
              <a:latin typeface="Apercu" panose="02000506040000020004" pitchFamily="50" charset="0"/>
              <a:ea typeface="Calibri" panose="020F0502020204030204" pitchFamily="34" charset="0"/>
              <a:cs typeface="Times New Roman" panose="02020603050405020304" pitchFamily="18" charset="0"/>
            </a:endParaRPr>
          </a:p>
          <a:p>
            <a:pPr marL="342900" indent="-342900" algn="l">
              <a:buFont typeface="Arial" panose="020B0604020202020204" pitchFamily="34" charset="0"/>
              <a:buChar char="•"/>
            </a:pPr>
            <a:r>
              <a:rPr lang="nl-NL" sz="2000" kern="0" dirty="0">
                <a:effectLst/>
                <a:latin typeface="Apercu" panose="02000506040000020004" pitchFamily="50" charset="0"/>
                <a:ea typeface="Calibri" panose="020F0502020204030204" pitchFamily="34" charset="0"/>
                <a:cs typeface="Times New Roman" panose="02020603050405020304" pitchFamily="18" charset="0"/>
              </a:rPr>
              <a:t>Hoe zag je dag als tot slaaf gemaakt kind eruit? </a:t>
            </a:r>
            <a:endParaRPr lang="nl-NL" sz="2000" kern="100" dirty="0">
              <a:latin typeface="Apercu" panose="02000506040000020004" pitchFamily="50" charset="0"/>
              <a:ea typeface="Calibri" panose="020F0502020204030204" pitchFamily="34" charset="0"/>
              <a:cs typeface="Times New Roman" panose="02020603050405020304" pitchFamily="18" charset="0"/>
            </a:endParaRPr>
          </a:p>
          <a:p>
            <a:pPr marL="342900" indent="-342900" algn="l">
              <a:buFont typeface="Arial" panose="020B0604020202020204" pitchFamily="34" charset="0"/>
              <a:buChar char="•"/>
            </a:pPr>
            <a:r>
              <a:rPr lang="nl-NL" sz="2000" kern="0" dirty="0">
                <a:effectLst/>
                <a:latin typeface="Apercu" panose="02000506040000020004" pitchFamily="50" charset="0"/>
                <a:ea typeface="Calibri" panose="020F0502020204030204" pitchFamily="34" charset="0"/>
                <a:cs typeface="Times New Roman" panose="02020603050405020304" pitchFamily="18" charset="0"/>
              </a:rPr>
              <a:t>Wanneer stond je op, wat deed je daarna? </a:t>
            </a:r>
            <a:endParaRPr lang="nl-NL" sz="2000" kern="100" dirty="0">
              <a:latin typeface="Apercu" panose="02000506040000020004" pitchFamily="50" charset="0"/>
              <a:ea typeface="Calibri" panose="020F0502020204030204" pitchFamily="34" charset="0"/>
              <a:cs typeface="Times New Roman" panose="02020603050405020304" pitchFamily="18" charset="0"/>
            </a:endParaRPr>
          </a:p>
          <a:p>
            <a:pPr marL="342900" indent="-342900" algn="l">
              <a:buFont typeface="Arial" panose="020B0604020202020204" pitchFamily="34" charset="0"/>
              <a:buChar char="•"/>
            </a:pPr>
            <a:r>
              <a:rPr lang="nl-NL" sz="2000" kern="0" dirty="0">
                <a:effectLst/>
                <a:latin typeface="Apercu" panose="02000506040000020004" pitchFamily="50" charset="0"/>
                <a:ea typeface="Calibri" panose="020F0502020204030204" pitchFamily="34" charset="0"/>
                <a:cs typeface="Times New Roman" panose="02020603050405020304" pitchFamily="18" charset="0"/>
              </a:rPr>
              <a:t>Kon je spelen? </a:t>
            </a:r>
            <a:endParaRPr lang="nl-NL" sz="2000" kern="100" dirty="0">
              <a:latin typeface="Apercu" panose="02000506040000020004" pitchFamily="50" charset="0"/>
              <a:ea typeface="Calibri" panose="020F0502020204030204" pitchFamily="34" charset="0"/>
              <a:cs typeface="Times New Roman" panose="02020603050405020304" pitchFamily="18" charset="0"/>
            </a:endParaRPr>
          </a:p>
          <a:p>
            <a:pPr marL="342900" indent="-342900" algn="l">
              <a:buFont typeface="Arial" panose="020B0604020202020204" pitchFamily="34" charset="0"/>
              <a:buChar char="•"/>
            </a:pPr>
            <a:r>
              <a:rPr lang="nl-NL" sz="2000" kern="0" dirty="0">
                <a:effectLst/>
                <a:latin typeface="Apercu" panose="02000506040000020004" pitchFamily="50" charset="0"/>
                <a:ea typeface="Calibri" panose="020F0502020204030204" pitchFamily="34" charset="0"/>
                <a:cs typeface="Times New Roman" panose="02020603050405020304" pitchFamily="18" charset="0"/>
              </a:rPr>
              <a:t>Mocht je naar school? </a:t>
            </a:r>
            <a:endParaRPr lang="nl-NL" sz="2000" kern="100" dirty="0">
              <a:effectLst/>
              <a:latin typeface="Apercu" panose="02000506040000020004" pitchFamily="50" charset="0"/>
              <a:ea typeface="Calibri" panose="020F0502020204030204" pitchFamily="34" charset="0"/>
              <a:cs typeface="Times New Roman" panose="02020603050405020304" pitchFamily="18" charset="0"/>
            </a:endParaRPr>
          </a:p>
          <a:p>
            <a:pPr marL="457200" indent="-457200" algn="l">
              <a:buFont typeface="+mj-lt"/>
              <a:buAutoNum type="arabicPeriod"/>
            </a:pPr>
            <a:endParaRPr lang="en-NL" sz="2000" dirty="0"/>
          </a:p>
        </p:txBody>
      </p:sp>
      <p:pic>
        <p:nvPicPr>
          <p:cNvPr id="5" name="Afbeelding 4" descr="Afbeelding met tekst, Lettertype, Graphics, grafische vormgeving&#10;&#10;Automatisch gegenereerde beschrijving">
            <a:extLst>
              <a:ext uri="{FF2B5EF4-FFF2-40B4-BE49-F238E27FC236}">
                <a16:creationId xmlns:a16="http://schemas.microsoft.com/office/drawing/2014/main" id="{44880582-FD46-6518-2CDF-6CC1D9181570}"/>
              </a:ext>
            </a:extLst>
          </p:cNvPr>
          <p:cNvPicPr>
            <a:picLocks noChangeAspect="1"/>
          </p:cNvPicPr>
          <p:nvPr/>
        </p:nvPicPr>
        <p:blipFill>
          <a:blip r:embed="rId3"/>
          <a:stretch>
            <a:fillRect/>
          </a:stretch>
        </p:blipFill>
        <p:spPr>
          <a:xfrm>
            <a:off x="393789" y="457800"/>
            <a:ext cx="2803651" cy="618480"/>
          </a:xfrm>
          <a:prstGeom prst="rect">
            <a:avLst/>
          </a:prstGeom>
        </p:spPr>
      </p:pic>
    </p:spTree>
    <p:extLst>
      <p:ext uri="{BB962C8B-B14F-4D97-AF65-F5344CB8AC3E}">
        <p14:creationId xmlns:p14="http://schemas.microsoft.com/office/powerpoint/2010/main" val="3191132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D81FE44-F4D7-FC32-B74C-50288878F6E9}"/>
              </a:ext>
            </a:extLst>
          </p:cNvPr>
          <p:cNvGrpSpPr/>
          <p:nvPr/>
        </p:nvGrpSpPr>
        <p:grpSpPr>
          <a:xfrm>
            <a:off x="864392" y="1408964"/>
            <a:ext cx="4443540" cy="3894950"/>
            <a:chOff x="1195754" y="-947680"/>
            <a:chExt cx="5003460" cy="3720704"/>
          </a:xfrm>
        </p:grpSpPr>
        <p:sp>
          <p:nvSpPr>
            <p:cNvPr id="5" name="Rectangle 4">
              <a:extLst>
                <a:ext uri="{FF2B5EF4-FFF2-40B4-BE49-F238E27FC236}">
                  <a16:creationId xmlns:a16="http://schemas.microsoft.com/office/drawing/2014/main" id="{A5DE1D02-4ADA-A4BD-1C0D-FF47478602EB}"/>
                </a:ext>
              </a:extLst>
            </p:cNvPr>
            <p:cNvSpPr/>
            <p:nvPr/>
          </p:nvSpPr>
          <p:spPr>
            <a:xfrm>
              <a:off x="1195754" y="-947680"/>
              <a:ext cx="5003460" cy="2931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grpSp>
          <p:nvGrpSpPr>
            <p:cNvPr id="10" name="Group 9">
              <a:extLst>
                <a:ext uri="{FF2B5EF4-FFF2-40B4-BE49-F238E27FC236}">
                  <a16:creationId xmlns:a16="http://schemas.microsoft.com/office/drawing/2014/main" id="{D5BECAF8-3E8A-FDD5-777B-1E5BCF212A35}"/>
                </a:ext>
              </a:extLst>
            </p:cNvPr>
            <p:cNvGrpSpPr/>
            <p:nvPr/>
          </p:nvGrpSpPr>
          <p:grpSpPr>
            <a:xfrm>
              <a:off x="1195754" y="1983545"/>
              <a:ext cx="5003460" cy="789479"/>
              <a:chOff x="1195754" y="1983545"/>
              <a:chExt cx="5003460" cy="789479"/>
            </a:xfrm>
          </p:grpSpPr>
          <p:sp>
            <p:nvSpPr>
              <p:cNvPr id="6" name="Rectangle 5">
                <a:extLst>
                  <a:ext uri="{FF2B5EF4-FFF2-40B4-BE49-F238E27FC236}">
                    <a16:creationId xmlns:a16="http://schemas.microsoft.com/office/drawing/2014/main" id="{0272C9DF-34C3-3EA5-1F17-7506A3F1E2F0}"/>
                  </a:ext>
                </a:extLst>
              </p:cNvPr>
              <p:cNvSpPr/>
              <p:nvPr/>
            </p:nvSpPr>
            <p:spPr>
              <a:xfrm>
                <a:off x="1195754" y="1983545"/>
                <a:ext cx="5003460" cy="478301"/>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9" name="Triangle 8">
                <a:extLst>
                  <a:ext uri="{FF2B5EF4-FFF2-40B4-BE49-F238E27FC236}">
                    <a16:creationId xmlns:a16="http://schemas.microsoft.com/office/drawing/2014/main" id="{5CF78950-D4D1-7DC2-B4E4-E8D8A361C293}"/>
                  </a:ext>
                </a:extLst>
              </p:cNvPr>
              <p:cNvSpPr/>
              <p:nvPr/>
            </p:nvSpPr>
            <p:spPr>
              <a:xfrm rot="5400000">
                <a:off x="2771335" y="2180493"/>
                <a:ext cx="636422" cy="548640"/>
              </a:xfrm>
              <a:prstGeom prst="triangle">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grpSp>
      <p:sp>
        <p:nvSpPr>
          <p:cNvPr id="12" name="Subtitle 2">
            <a:extLst>
              <a:ext uri="{FF2B5EF4-FFF2-40B4-BE49-F238E27FC236}">
                <a16:creationId xmlns:a16="http://schemas.microsoft.com/office/drawing/2014/main" id="{F72940C3-6A53-B0D2-0DEF-BD5CAF0E9B91}"/>
              </a:ext>
            </a:extLst>
          </p:cNvPr>
          <p:cNvSpPr txBox="1">
            <a:spLocks/>
          </p:cNvSpPr>
          <p:nvPr/>
        </p:nvSpPr>
        <p:spPr>
          <a:xfrm>
            <a:off x="1163154" y="1635191"/>
            <a:ext cx="3930484" cy="250722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Apercu" panose="02000506040000020004"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percu" panose="02000506040000020004"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percu" panose="02000506040000020004"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percu" panose="02000506040000020004"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percu" panose="02000506040000020004"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b="1" i="0" dirty="0">
                <a:solidFill>
                  <a:schemeClr val="tx1"/>
                </a:solidFill>
                <a:effectLst/>
                <a:latin typeface="Apercu" panose="02000506040000020004" pitchFamily="50" charset="0"/>
              </a:rPr>
              <a:t>Tip:</a:t>
            </a:r>
            <a:endParaRPr lang="en-GB" sz="2800" b="1" dirty="0">
              <a:solidFill>
                <a:schemeClr val="tx1"/>
              </a:solidFill>
              <a:latin typeface="Apercu" panose="02000506040000020004" pitchFamily="50" charset="0"/>
            </a:endParaRPr>
          </a:p>
          <a:p>
            <a:pPr algn="l"/>
            <a:r>
              <a:rPr lang="nl-NL" sz="2000" kern="0" dirty="0">
                <a:solidFill>
                  <a:schemeClr val="tx1"/>
                </a:solidFill>
                <a:effectLst/>
                <a:latin typeface="Apercu" panose="02000506040000020004" pitchFamily="50" charset="0"/>
                <a:ea typeface="Calibri" panose="020F0502020204030204" pitchFamily="34" charset="0"/>
                <a:cs typeface="Times New Roman" panose="02020603050405020304" pitchFamily="18" charset="0"/>
              </a:rPr>
              <a:t>Zijn er leerlingen in de klas met verhalen uit hun familie in relatie tot dit onderwerp</a:t>
            </a:r>
            <a:r>
              <a:rPr lang="nl-NL" sz="2000" kern="0" dirty="0">
                <a:solidFill>
                  <a:schemeClr val="tx1"/>
                </a:solidFill>
                <a:latin typeface="Apercu" panose="02000506040000020004" pitchFamily="50" charset="0"/>
                <a:ea typeface="Calibri" panose="020F0502020204030204" pitchFamily="34" charset="0"/>
                <a:cs typeface="Times New Roman" panose="02020603050405020304" pitchFamily="18" charset="0"/>
              </a:rPr>
              <a:t>?</a:t>
            </a:r>
            <a:r>
              <a:rPr lang="nl-NL" sz="2000" kern="0" dirty="0">
                <a:solidFill>
                  <a:schemeClr val="tx1"/>
                </a:solidFill>
                <a:effectLst/>
                <a:latin typeface="Apercu" panose="02000506040000020004" pitchFamily="50" charset="0"/>
                <a:ea typeface="Calibri" panose="020F0502020204030204" pitchFamily="34" charset="0"/>
                <a:cs typeface="Times New Roman" panose="02020603050405020304" pitchFamily="18" charset="0"/>
              </a:rPr>
              <a:t> En willen zij hierover vertellen of schrijven? Of </a:t>
            </a:r>
            <a:r>
              <a:rPr lang="nl-NL" sz="2000" kern="0" dirty="0">
                <a:solidFill>
                  <a:schemeClr val="tx1"/>
                </a:solidFill>
                <a:latin typeface="Apercu" panose="02000506040000020004" pitchFamily="50" charset="0"/>
                <a:ea typeface="Calibri" panose="020F0502020204030204" pitchFamily="34" charset="0"/>
                <a:cs typeface="Times New Roman" panose="02020603050405020304" pitchFamily="18" charset="0"/>
              </a:rPr>
              <a:t>zijn er familieleden/verzorgers die dat willen </a:t>
            </a:r>
            <a:r>
              <a:rPr lang="nl-NL" sz="2000" kern="0" dirty="0">
                <a:solidFill>
                  <a:schemeClr val="tx1"/>
                </a:solidFill>
                <a:effectLst/>
                <a:latin typeface="Apercu" panose="02000506040000020004" pitchFamily="50" charset="0"/>
                <a:ea typeface="Calibri" panose="020F0502020204030204" pitchFamily="34" charset="0"/>
                <a:cs typeface="Times New Roman" panose="02020603050405020304" pitchFamily="18" charset="0"/>
              </a:rPr>
              <a:t>doen</a:t>
            </a:r>
            <a:r>
              <a:rPr lang="nl-NL" sz="2000" kern="0" dirty="0">
                <a:solidFill>
                  <a:schemeClr val="tx1"/>
                </a:solidFill>
                <a:latin typeface="Apercu" panose="02000506040000020004" pitchFamily="50" charset="0"/>
                <a:ea typeface="Calibri" panose="020F0502020204030204" pitchFamily="34" charset="0"/>
                <a:cs typeface="Times New Roman" panose="02020603050405020304" pitchFamily="18" charset="0"/>
              </a:rPr>
              <a:t>?</a:t>
            </a:r>
            <a:r>
              <a:rPr lang="nl-NL" sz="2000" kern="0" dirty="0">
                <a:solidFill>
                  <a:schemeClr val="tx1"/>
                </a:solidFill>
                <a:effectLst/>
                <a:latin typeface="Apercu" panose="02000506040000020004" pitchFamily="50" charset="0"/>
                <a:ea typeface="Calibri" panose="020F0502020204030204" pitchFamily="34" charset="0"/>
                <a:cs typeface="Times New Roman" panose="02020603050405020304" pitchFamily="18" charset="0"/>
              </a:rPr>
              <a:t> </a:t>
            </a:r>
            <a:endParaRPr lang="nl-NL" sz="2000" kern="100" dirty="0">
              <a:solidFill>
                <a:schemeClr val="tx1"/>
              </a:solidFill>
              <a:effectLst/>
              <a:latin typeface="Apercu" panose="02000506040000020004" pitchFamily="50" charset="0"/>
              <a:ea typeface="Calibri" panose="020F0502020204030204" pitchFamily="34" charset="0"/>
              <a:cs typeface="Times New Roman" panose="02020603050405020304" pitchFamily="18" charset="0"/>
            </a:endParaRPr>
          </a:p>
          <a:p>
            <a:pPr algn="l"/>
            <a:br>
              <a:rPr lang="en-GB" sz="2200" dirty="0">
                <a:solidFill>
                  <a:schemeClr val="tx1"/>
                </a:solidFill>
              </a:rPr>
            </a:br>
            <a:endParaRPr lang="en-NL" sz="2200" dirty="0">
              <a:solidFill>
                <a:schemeClr val="tx1"/>
              </a:solidFill>
            </a:endParaRPr>
          </a:p>
          <a:p>
            <a:pPr algn="l"/>
            <a:endParaRPr lang="en-NL" sz="2200" dirty="0">
              <a:solidFill>
                <a:schemeClr val="tx1"/>
              </a:solidFill>
            </a:endParaRPr>
          </a:p>
        </p:txBody>
      </p:sp>
      <p:sp>
        <p:nvSpPr>
          <p:cNvPr id="3" name="Subtitle 2">
            <a:extLst>
              <a:ext uri="{FF2B5EF4-FFF2-40B4-BE49-F238E27FC236}">
                <a16:creationId xmlns:a16="http://schemas.microsoft.com/office/drawing/2014/main" id="{D84109A7-1B2D-D8FF-9BF1-561207A7FFDB}"/>
              </a:ext>
            </a:extLst>
          </p:cNvPr>
          <p:cNvSpPr>
            <a:spLocks noGrp="1"/>
          </p:cNvSpPr>
          <p:nvPr>
            <p:ph type="subTitle" idx="1"/>
          </p:nvPr>
        </p:nvSpPr>
        <p:spPr>
          <a:xfrm>
            <a:off x="5522225" y="1408964"/>
            <a:ext cx="5801703" cy="4408296"/>
          </a:xfrm>
        </p:spPr>
        <p:txBody>
          <a:bodyPr>
            <a:noAutofit/>
          </a:bodyPr>
          <a:lstStyle/>
          <a:p>
            <a:pPr algn="l"/>
            <a:r>
              <a:rPr lang="nl-NL" sz="2800" b="1" dirty="0">
                <a:latin typeface="Apercu" panose="02000506040000020004" pitchFamily="50" charset="0"/>
                <a:cs typeface="Arial" panose="020B0604020202020204" pitchFamily="34" charset="0"/>
              </a:rPr>
              <a:t>“Een dag uit het leven van…”</a:t>
            </a:r>
            <a:endParaRPr lang="en-GB" sz="2800" b="1" dirty="0">
              <a:latin typeface="Apercu" panose="02000506040000020004" pitchFamily="50" charset="0"/>
            </a:endParaRPr>
          </a:p>
          <a:p>
            <a:pPr marL="0" indent="0" algn="l">
              <a:buNone/>
            </a:pPr>
            <a:r>
              <a:rPr lang="nl-NL" sz="2000" i="1" kern="0" dirty="0">
                <a:effectLst/>
                <a:latin typeface="Apercu" panose="02000506040000020004" pitchFamily="50" charset="0"/>
                <a:ea typeface="Calibri" panose="020F0502020204030204" pitchFamily="34" charset="0"/>
                <a:cs typeface="Times New Roman" panose="02020603050405020304" pitchFamily="18" charset="0"/>
              </a:rPr>
              <a:t>Stel je voor dat je kan tijdreizen en dat je op een plantage in Suriname in het jaar 1777 terechtkomt. Wat zie je, hoor je, proef je, ruik je en voel je allemaal? Wat maak je allemaal mee?</a:t>
            </a:r>
            <a:endParaRPr lang="nl-NL" sz="2000" i="1" kern="100" dirty="0">
              <a:latin typeface="Apercu" panose="02000506040000020004" pitchFamily="50" charset="0"/>
              <a:ea typeface="Calibri" panose="020F0502020204030204" pitchFamily="34" charset="0"/>
              <a:cs typeface="Times New Roman" panose="02020603050405020304" pitchFamily="18" charset="0"/>
            </a:endParaRPr>
          </a:p>
          <a:p>
            <a:pPr marL="342900" indent="-342900" algn="l">
              <a:buFont typeface="Arial" panose="020B0604020202020204" pitchFamily="34" charset="0"/>
              <a:buChar char="•"/>
            </a:pPr>
            <a:r>
              <a:rPr lang="nl-NL" sz="2000" kern="0" dirty="0">
                <a:effectLst/>
                <a:latin typeface="Apercu" panose="02000506040000020004" pitchFamily="50" charset="0"/>
                <a:ea typeface="Calibri" panose="020F0502020204030204" pitchFamily="34" charset="0"/>
                <a:cs typeface="Times New Roman" panose="02020603050405020304" pitchFamily="18" charset="0"/>
              </a:rPr>
              <a:t>Schrijf hierover een dagboekfragment.</a:t>
            </a:r>
            <a:endParaRPr lang="nl-NL" sz="2000" kern="100" dirty="0">
              <a:latin typeface="Apercu" panose="02000506040000020004" pitchFamily="50" charset="0"/>
              <a:ea typeface="Calibri" panose="020F0502020204030204" pitchFamily="34" charset="0"/>
              <a:cs typeface="Times New Roman" panose="02020603050405020304" pitchFamily="18" charset="0"/>
            </a:endParaRPr>
          </a:p>
          <a:p>
            <a:pPr marL="0" indent="0" algn="l">
              <a:buNone/>
            </a:pPr>
            <a:r>
              <a:rPr lang="nl-NL" sz="2000" kern="0" dirty="0">
                <a:effectLst/>
                <a:latin typeface="Apercu" panose="02000506040000020004" pitchFamily="50" charset="0"/>
                <a:ea typeface="Times New Roman" panose="02020603050405020304" pitchFamily="18" charset="0"/>
                <a:cs typeface="Calibri" panose="020F0502020204030204" pitchFamily="34" charset="0"/>
              </a:rPr>
              <a:t>Wie wil </a:t>
            </a:r>
            <a:r>
              <a:rPr lang="nl-NL" sz="2000" kern="0" dirty="0">
                <a:latin typeface="Apercu" panose="02000506040000020004" pitchFamily="50" charset="0"/>
                <a:ea typeface="Times New Roman" panose="02020603050405020304" pitchFamily="18" charset="0"/>
                <a:cs typeface="Calibri" panose="020F0502020204030204" pitchFamily="34" charset="0"/>
              </a:rPr>
              <a:t>een</a:t>
            </a:r>
            <a:r>
              <a:rPr lang="nl-NL" sz="2000" kern="0" dirty="0">
                <a:effectLst/>
                <a:latin typeface="Apercu" panose="02000506040000020004" pitchFamily="50" charset="0"/>
                <a:ea typeface="Times New Roman" panose="02020603050405020304" pitchFamily="18" charset="0"/>
                <a:cs typeface="Calibri" panose="020F0502020204030204" pitchFamily="34" charset="0"/>
              </a:rPr>
              <a:t> fragment voorlezen?  </a:t>
            </a:r>
            <a:endParaRPr lang="nl-NL" sz="2000" kern="0" dirty="0">
              <a:latin typeface="Apercu" panose="02000506040000020004" pitchFamily="50" charset="0"/>
              <a:ea typeface="Times New Roman" panose="02020603050405020304" pitchFamily="18" charset="0"/>
              <a:cs typeface="Calibri" panose="020F0502020204030204" pitchFamily="34" charset="0"/>
            </a:endParaRPr>
          </a:p>
          <a:p>
            <a:pPr marL="0" indent="0" algn="l">
              <a:buNone/>
            </a:pPr>
            <a:r>
              <a:rPr lang="nl-NL" sz="2000" kern="0" dirty="0">
                <a:effectLst/>
                <a:latin typeface="Apercu" panose="02000506040000020004" pitchFamily="50" charset="0"/>
                <a:ea typeface="Times New Roman" panose="02020603050405020304" pitchFamily="18" charset="0"/>
                <a:cs typeface="Calibri" panose="020F0502020204030204" pitchFamily="34" charset="0"/>
              </a:rPr>
              <a:t>Wat valt op in de dagboekfragmenten? </a:t>
            </a:r>
            <a:endParaRPr lang="en-NL" sz="2000" dirty="0">
              <a:latin typeface="Apercu" panose="02000506040000020004" pitchFamily="50" charset="0"/>
            </a:endParaRPr>
          </a:p>
        </p:txBody>
      </p:sp>
      <p:pic>
        <p:nvPicPr>
          <p:cNvPr id="2" name="Afbeelding 1" descr="Afbeelding met tekst, Lettertype, Graphics, grafische vormgeving&#10;&#10;Automatisch gegenereerde beschrijving">
            <a:extLst>
              <a:ext uri="{FF2B5EF4-FFF2-40B4-BE49-F238E27FC236}">
                <a16:creationId xmlns:a16="http://schemas.microsoft.com/office/drawing/2014/main" id="{BE619DA0-5A2C-B748-AED2-C114B19D326B}"/>
              </a:ext>
            </a:extLst>
          </p:cNvPr>
          <p:cNvPicPr>
            <a:picLocks noChangeAspect="1"/>
          </p:cNvPicPr>
          <p:nvPr/>
        </p:nvPicPr>
        <p:blipFill>
          <a:blip r:embed="rId2"/>
          <a:stretch>
            <a:fillRect/>
          </a:stretch>
        </p:blipFill>
        <p:spPr>
          <a:xfrm>
            <a:off x="393789" y="457800"/>
            <a:ext cx="2803651" cy="618480"/>
          </a:xfrm>
          <a:prstGeom prst="rect">
            <a:avLst/>
          </a:prstGeom>
        </p:spPr>
      </p:pic>
    </p:spTree>
    <p:extLst>
      <p:ext uri="{BB962C8B-B14F-4D97-AF65-F5344CB8AC3E}">
        <p14:creationId xmlns:p14="http://schemas.microsoft.com/office/powerpoint/2010/main" val="1366126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4109A7-1B2D-D8FF-9BF1-561207A7FFDB}"/>
              </a:ext>
            </a:extLst>
          </p:cNvPr>
          <p:cNvSpPr>
            <a:spLocks noGrp="1"/>
          </p:cNvSpPr>
          <p:nvPr>
            <p:ph type="subTitle" idx="1"/>
          </p:nvPr>
        </p:nvSpPr>
        <p:spPr>
          <a:xfrm>
            <a:off x="5930721" y="1400833"/>
            <a:ext cx="5633751" cy="4408296"/>
          </a:xfrm>
        </p:spPr>
        <p:txBody>
          <a:bodyPr>
            <a:noAutofit/>
          </a:bodyPr>
          <a:lstStyle/>
          <a:p>
            <a:pPr algn="l"/>
            <a:r>
              <a:rPr lang="en-GB" sz="2800" b="1" dirty="0">
                <a:latin typeface="Apercu" panose="02000506040000020004" pitchFamily="50" charset="0"/>
              </a:rPr>
              <a:t>Een monument om </a:t>
            </a:r>
            <a:r>
              <a:rPr lang="en-GB" sz="2800" b="1" dirty="0" err="1">
                <a:latin typeface="Apercu" panose="02000506040000020004" pitchFamily="50" charset="0"/>
              </a:rPr>
              <a:t>te</a:t>
            </a:r>
            <a:r>
              <a:rPr lang="en-GB" sz="2800" b="1" dirty="0">
                <a:latin typeface="Apercu" panose="02000506040000020004" pitchFamily="50" charset="0"/>
              </a:rPr>
              <a:t> </a:t>
            </a:r>
            <a:r>
              <a:rPr lang="en-GB" sz="2800" b="1" dirty="0" err="1">
                <a:latin typeface="Apercu" panose="02000506040000020004" pitchFamily="50" charset="0"/>
              </a:rPr>
              <a:t>herdenken</a:t>
            </a:r>
            <a:endParaRPr lang="en-GB" sz="2800" b="1" i="0" dirty="0">
              <a:effectLst/>
              <a:latin typeface="Apercu" panose="02000506040000020004" pitchFamily="50" charset="0"/>
            </a:endParaRPr>
          </a:p>
          <a:p>
            <a:pPr marL="0" indent="0" algn="l">
              <a:buNone/>
            </a:pPr>
            <a:r>
              <a:rPr lang="nl-NL" sz="2000" kern="0" dirty="0">
                <a:effectLst/>
                <a:latin typeface="Apercu" panose="02000506040000020004" pitchFamily="50" charset="0"/>
                <a:ea typeface="Times New Roman" panose="02020603050405020304" pitchFamily="18" charset="0"/>
                <a:cs typeface="Calibri" panose="020F0502020204030204" pitchFamily="34" charset="0"/>
              </a:rPr>
              <a:t>Jullie mogen een eigen monument gaan ontwerpen voor het herdenkingsjaar slavernijverleden. Een monument speciaal voor de tot slaaf gemaakte kinderen.  </a:t>
            </a:r>
            <a:endParaRPr lang="nl-NL" sz="2000" kern="100" dirty="0">
              <a:latin typeface="Apercu" panose="02000506040000020004" pitchFamily="50" charset="0"/>
              <a:ea typeface="Times New Roman" panose="02020603050405020304" pitchFamily="18" charset="0"/>
              <a:cs typeface="Times New Roman" panose="02020603050405020304" pitchFamily="18" charset="0"/>
            </a:endParaRPr>
          </a:p>
          <a:p>
            <a:pPr marL="0" indent="0" algn="l">
              <a:buNone/>
            </a:pPr>
            <a:r>
              <a:rPr lang="nl-NL" sz="2000" kern="0" dirty="0">
                <a:effectLst/>
                <a:latin typeface="Apercu" panose="02000506040000020004" pitchFamily="50" charset="0"/>
                <a:ea typeface="Times New Roman" panose="02020603050405020304" pitchFamily="18" charset="0"/>
                <a:cs typeface="Calibri" panose="020F0502020204030204" pitchFamily="34" charset="0"/>
              </a:rPr>
              <a:t>Maak een keuze uit de twee maakopdrachten: </a:t>
            </a:r>
            <a:endParaRPr lang="nl-NL" sz="2000" kern="100" dirty="0">
              <a:effectLst/>
              <a:latin typeface="Apercu" panose="02000506040000020004" pitchFamily="50" charset="0"/>
              <a:ea typeface="Calibri" panose="020F0502020204030204" pitchFamily="34" charset="0"/>
              <a:cs typeface="Times New Roman" panose="02020603050405020304" pitchFamily="18" charset="0"/>
            </a:endParaRPr>
          </a:p>
          <a:p>
            <a:pPr marL="342900" indent="-342900" algn="l">
              <a:buFont typeface="Arial" panose="020B0604020202020204" pitchFamily="34" charset="0"/>
              <a:buChar char="•"/>
            </a:pPr>
            <a:r>
              <a:rPr lang="nl-NL" sz="2000" kern="0" dirty="0">
                <a:effectLst/>
                <a:latin typeface="Apercu" panose="02000506040000020004" pitchFamily="50" charset="0"/>
                <a:ea typeface="Times New Roman" panose="02020603050405020304" pitchFamily="18" charset="0"/>
                <a:cs typeface="Calibri" panose="020F0502020204030204" pitchFamily="34" charset="0"/>
              </a:rPr>
              <a:t>een sokkelbeeld  </a:t>
            </a:r>
            <a:endParaRPr lang="nl-NL" sz="2000" kern="100" dirty="0">
              <a:latin typeface="Apercu" panose="02000506040000020004" pitchFamily="50" charset="0"/>
              <a:ea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nl-NL" sz="2000" kern="0" dirty="0">
                <a:effectLst/>
                <a:latin typeface="Apercu" panose="02000506040000020004" pitchFamily="50" charset="0"/>
                <a:ea typeface="Times New Roman" panose="02020603050405020304" pitchFamily="18" charset="0"/>
                <a:cs typeface="Calibri" panose="020F0502020204030204" pitchFamily="34" charset="0"/>
              </a:rPr>
              <a:t>een gedicht of spoken word stuk.</a:t>
            </a:r>
          </a:p>
          <a:p>
            <a:pPr marL="342900" indent="-342900" algn="l">
              <a:buFont typeface="Arial" panose="020B0604020202020204" pitchFamily="34" charset="0"/>
              <a:buChar char="•"/>
            </a:pPr>
            <a:endParaRPr lang="en-NL" sz="2000" dirty="0"/>
          </a:p>
        </p:txBody>
      </p:sp>
      <p:pic>
        <p:nvPicPr>
          <p:cNvPr id="5" name="Afbeelding 4">
            <a:extLst>
              <a:ext uri="{FF2B5EF4-FFF2-40B4-BE49-F238E27FC236}">
                <a16:creationId xmlns:a16="http://schemas.microsoft.com/office/drawing/2014/main" id="{78B1AA0A-AC17-B908-EFCB-06EE3298610C}"/>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1" t="26845" r="-171" b="26591"/>
          <a:stretch/>
        </p:blipFill>
        <p:spPr bwMode="auto">
          <a:xfrm>
            <a:off x="729150" y="1536886"/>
            <a:ext cx="4651327" cy="2784801"/>
          </a:xfrm>
          <a:prstGeom prst="rect">
            <a:avLst/>
          </a:prstGeom>
          <a:noFill/>
          <a:ln>
            <a:noFill/>
          </a:ln>
        </p:spPr>
      </p:pic>
      <p:pic>
        <p:nvPicPr>
          <p:cNvPr id="2" name="Afbeelding 1" descr="Afbeelding met tekst, Lettertype, Graphics, grafische vormgeving&#10;&#10;Automatisch gegenereerde beschrijving">
            <a:extLst>
              <a:ext uri="{FF2B5EF4-FFF2-40B4-BE49-F238E27FC236}">
                <a16:creationId xmlns:a16="http://schemas.microsoft.com/office/drawing/2014/main" id="{76D169A9-306C-CC95-A8A1-9657CCB49769}"/>
              </a:ext>
            </a:extLst>
          </p:cNvPr>
          <p:cNvPicPr>
            <a:picLocks noChangeAspect="1"/>
          </p:cNvPicPr>
          <p:nvPr/>
        </p:nvPicPr>
        <p:blipFill>
          <a:blip r:embed="rId3"/>
          <a:stretch>
            <a:fillRect/>
          </a:stretch>
        </p:blipFill>
        <p:spPr>
          <a:xfrm>
            <a:off x="393789" y="457800"/>
            <a:ext cx="2803651" cy="618480"/>
          </a:xfrm>
          <a:prstGeom prst="rect">
            <a:avLst/>
          </a:prstGeom>
        </p:spPr>
      </p:pic>
    </p:spTree>
    <p:extLst>
      <p:ext uri="{BB962C8B-B14F-4D97-AF65-F5344CB8AC3E}">
        <p14:creationId xmlns:p14="http://schemas.microsoft.com/office/powerpoint/2010/main" val="2656729406"/>
      </p:ext>
    </p:extLst>
  </p:cSld>
  <p:clrMapOvr>
    <a:masterClrMapping/>
  </p:clrMapOvr>
</p:sld>
</file>

<file path=ppt/theme/theme1.xml><?xml version="1.0" encoding="utf-8"?>
<a:theme xmlns:a="http://schemas.openxmlformats.org/drawingml/2006/main" name="Office Theme">
  <a:themeElements>
    <a:clrScheme name="Cultuurschakel 1">
      <a:dk1>
        <a:srgbClr val="000000"/>
      </a:dk1>
      <a:lt1>
        <a:srgbClr val="FFFFFF"/>
      </a:lt1>
      <a:dk2>
        <a:srgbClr val="000000"/>
      </a:dk2>
      <a:lt2>
        <a:srgbClr val="E7E6E6"/>
      </a:lt2>
      <a:accent1>
        <a:srgbClr val="FED504"/>
      </a:accent1>
      <a:accent2>
        <a:srgbClr val="F285A0"/>
      </a:accent2>
      <a:accent3>
        <a:srgbClr val="972163"/>
      </a:accent3>
      <a:accent4>
        <a:srgbClr val="0EA0DB"/>
      </a:accent4>
      <a:accent5>
        <a:srgbClr val="8ACFBE"/>
      </a:accent5>
      <a:accent6>
        <a:srgbClr val="E31B3B"/>
      </a:accent6>
      <a:hlink>
        <a:srgbClr val="FED504"/>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39245</TotalTime>
  <Words>1133</Words>
  <Application>Microsoft Office PowerPoint</Application>
  <PresentationFormat>Breedbeeld</PresentationFormat>
  <Paragraphs>107</Paragraphs>
  <Slides>19</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19</vt:i4>
      </vt:variant>
    </vt:vector>
  </HeadingPairs>
  <TitlesOfParts>
    <vt:vector size="24" baseType="lpstr">
      <vt:lpstr>Symbol</vt:lpstr>
      <vt:lpstr>Arial</vt:lpstr>
      <vt:lpstr>Calibri</vt:lpstr>
      <vt:lpstr>Apercu</vt:lpstr>
      <vt:lpstr>Office Theme</vt:lpstr>
      <vt:lpstr>PowerPoint-presentatie</vt:lpstr>
      <vt:lpstr>Kralen</vt:lpstr>
      <vt:lpstr>Tot slaaf gemaakt</vt:lpstr>
      <vt:lpstr>PowerPoint-presentatie</vt:lpstr>
      <vt:lpstr>PowerPoint-presentatie</vt:lpstr>
      <vt:lpstr>PowerPoint-presentatie</vt:lpstr>
      <vt:lpstr>Hoe zou het zijn als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Woord en Gebaar</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dc:title>
  <dc:creator>Kin Mok</dc:creator>
  <cp:lastModifiedBy>Dieuwertje van Woudenberg</cp:lastModifiedBy>
  <cp:revision>49</cp:revision>
  <dcterms:created xsi:type="dcterms:W3CDTF">2023-03-27T07:48:37Z</dcterms:created>
  <dcterms:modified xsi:type="dcterms:W3CDTF">2023-11-02T10:38:51Z</dcterms:modified>
</cp:coreProperties>
</file>