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80" r:id="rId4"/>
    <p:sldId id="272" r:id="rId5"/>
    <p:sldId id="279" r:id="rId6"/>
    <p:sldId id="265" r:id="rId7"/>
    <p:sldId id="273" r:id="rId8"/>
    <p:sldId id="276" r:id="rId9"/>
    <p:sldId id="268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0BF"/>
    <a:srgbClr val="972164"/>
    <a:srgbClr val="0EA1DC"/>
    <a:srgbClr val="F386A1"/>
    <a:srgbClr val="FFD500"/>
    <a:srgbClr val="E41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6327"/>
  </p:normalViewPr>
  <p:slideViewPr>
    <p:cSldViewPr snapToGrid="0">
      <p:cViewPr varScale="1">
        <p:scale>
          <a:sx n="63" d="100"/>
          <a:sy n="63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E5BA-5FAE-F499-F76C-51EEE24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6DD9C-B1AE-020D-243A-995CECE2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0482-46DA-45DC-9684-2001F890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303E-A804-31CD-BA40-93E6AA08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EF53-CC30-0F54-EEC3-E7F7AB3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0D34A-9DBD-2071-D88C-4731614DE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61244" y="5993588"/>
            <a:ext cx="3846444" cy="6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1C23-82E3-F250-07E2-04C5BF5F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B01F7-D9A8-CD50-31C8-806492FC9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BAA9-E08D-6181-083E-FE2BDFC3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C0E0-1573-FB1F-9A8B-5CC9E31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A521-5462-06CB-85AD-5DF9AC59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844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A398-DE47-2B82-AE39-284B95E2F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85FE7-FF9A-0C18-59D8-8AA63FCBA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4CE-96A2-C507-4BCE-407AF4B7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A18C-24D4-B843-7B9F-F91F30BA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EC63-4653-BC59-C568-3ABD7CED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361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A36C-6AD9-6A59-A45A-8983C16A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B05C-C221-7ACD-D420-B1880116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89901-7FD8-7802-2A66-D5076410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6440-6631-0DCD-9F7F-F5848499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D45C-8608-FFD0-B311-84CF76F3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289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A06E-7D8F-1AA4-7EC5-19F2FF67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46E9-13F4-280E-CDD0-8C3C58BB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A708-D328-1048-9C7E-BA6C9C3A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4429B-2380-0A54-9A14-15E4E92F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9D5A-6210-6A8F-B12E-7EC98F1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180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F6CA-A6C2-4178-E2A4-0D4F5486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003F-CB8B-EB57-3CF8-FE11DBCDA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B3661-BFC3-C2BC-1ACF-3583F7D7F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59C61-07A4-36C1-5411-BDA1E931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80D06-395D-2405-F874-CED3204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26C9-2AC6-7B2C-CE42-FD5DD46F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72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F4E4-6ED7-E0F5-65D6-F545C89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A317-68E4-EBD7-F61C-01B1ED93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3C8C-D1FA-1AD6-CB88-A92E38C2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BF9E6-9301-4235-64BB-8DD92EA7E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659F5-1645-26E9-CD63-1AC7ADE32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D4212-5DF6-910B-8178-45F3717F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E54CD-BB98-1D2B-08A4-F2125D46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43F75-B057-BCE9-F359-5C2935E6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52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3B92-C48B-F378-0353-F2F1688A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2D577-A8F1-BB28-EFA0-2C5C9B22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243DD-A3CE-74D9-337E-F2D64275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B4190-B733-CE22-521C-6D32C432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40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2239A-70CC-DFC0-C911-C296D48D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52F42-0659-C6CC-7BB9-B8CB6219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00ADD-71EC-5C3F-C803-AFAEEE45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84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B9D1-C0E8-A6C2-0E7C-FC7EAF40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B1B8-9B13-B5EA-360A-58333207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39AC2-9E39-D11A-B0CF-48AE2734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99D19-FC66-1EB2-F0F0-F1FE9F40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CB09-F65C-5717-C8B7-06D21E61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FCE09-0E18-C430-6371-A4A7B6F2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78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4199-6581-B150-A71D-6A9DF84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58B2E-1A20-B02A-6D12-9066D007F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DC98-DF7A-60DC-8178-2EE178D46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65881-2AF4-ACD8-C3F1-35C79B32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B100-2578-DC68-4AB3-C72C25E1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8776-12C4-9E5C-2779-32700A11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37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39AD9-BD5B-33D0-6D31-019F6611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7D144-A201-5897-3FBE-6BDD6D3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1EF1-E120-F57A-1584-22AEC091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CA0E-8353-BD96-F15A-5ECCC8847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77CD-CA19-5E2D-9EEC-B9D59CE3A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563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percu" panose="02000506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eRD8rGmbl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A8-4E21-0C4F-2C83-D455BA6F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3028"/>
          </a:xfrm>
        </p:spPr>
        <p:txBody>
          <a:bodyPr/>
          <a:lstStyle/>
          <a:p>
            <a:r>
              <a:rPr lang="nl-NL" dirty="0"/>
              <a:t>Lekker eigenwijs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109A7-1B2D-D8FF-9BF1-561207A7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6848"/>
            <a:ext cx="9144000" cy="1655762"/>
          </a:xfrm>
        </p:spPr>
        <p:txBody>
          <a:bodyPr>
            <a:normAutofit/>
          </a:bodyPr>
          <a:lstStyle/>
          <a:p>
            <a:r>
              <a:rPr lang="nl-NL" sz="3800" dirty="0"/>
              <a:t>Korte opdracht Kinderboekenweek </a:t>
            </a:r>
          </a:p>
          <a:p>
            <a:r>
              <a:rPr lang="nl-NL" sz="3800" dirty="0"/>
              <a:t>Groep 1-2</a:t>
            </a:r>
          </a:p>
          <a:p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bewerking van het project </a:t>
            </a:r>
            <a:r>
              <a:rPr lang="nl-NL" sz="1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prookjes &amp; fabeltjes </a:t>
            </a:r>
            <a:r>
              <a:rPr lang="nl-N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Literatuur | Verhalen | Groep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</a:t>
            </a:r>
          </a:p>
          <a:p>
            <a:endParaRPr lang="en-NL" sz="1000" dirty="0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F939D0E-FC3F-6895-CF7C-78F540A458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6A6911-61FD-33FC-36C6-24076F5910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A8-4E21-0C4F-2C83-D455BA6F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3" y="1201876"/>
            <a:ext cx="5155095" cy="677724"/>
          </a:xfrm>
        </p:spPr>
        <p:txBody>
          <a:bodyPr>
            <a:normAutofit/>
          </a:bodyPr>
          <a:lstStyle/>
          <a:p>
            <a:pPr algn="l"/>
            <a:r>
              <a:rPr lang="nl-NL" sz="2800" b="0" dirty="0"/>
              <a:t>Prinsesje</a:t>
            </a:r>
            <a:endParaRPr lang="en-NL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109A7-1B2D-D8FF-9BF1-561207A7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183" y="2079875"/>
            <a:ext cx="5155095" cy="319551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br>
              <a:rPr lang="nl-N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Ik ben vandaag prinsesje.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Mamma heeft me zo verkleed.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Ik wilde het niet,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Ik wilde het wel,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Ik wist niet wat ik deed.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Nu sta ik voor de spiegel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Te bedenken wie ik zie –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Prinsesje Doe Normaal,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Of Prinsesje Fantasie?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Prinsesje Ongelooflijk?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Prinsesje Speeltoneel?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Prinsesje Moet Je Haar Zien Staan?</a:t>
            </a:r>
            <a:b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i="1" kern="100" dirty="0">
                <a:effectLst/>
                <a:latin typeface="Apercu" panose="02000506040000020004" charset="0"/>
                <a:ea typeface="Calibri" panose="020F0502020204030204" pitchFamily="34" charset="0"/>
                <a:cs typeface="Times New Roman" panose="02020603050405020304" pitchFamily="18" charset="0"/>
              </a:rPr>
              <a:t>Prinsesje Weet Ik Veel.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32A6E74-D218-BA78-56CE-624B8BA15B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91C08F7-24E0-D11C-5489-DAD73D325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  <p:pic>
        <p:nvPicPr>
          <p:cNvPr id="9" name="Afbeelding 8" descr="Afbeelding met tekening, tekenfilm, illustratie, kunst&#10;&#10;Automatisch gegenereerde beschrijving">
            <a:extLst>
              <a:ext uri="{FF2B5EF4-FFF2-40B4-BE49-F238E27FC236}">
                <a16:creationId xmlns:a16="http://schemas.microsoft.com/office/drawing/2014/main" id="{EF16EBC9-D291-9D42-0843-DE3C2C2CB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74" y="1196122"/>
            <a:ext cx="3500218" cy="442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1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6256878" y="847577"/>
            <a:ext cx="5566117" cy="494306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D2F75-DFB9-99A1-9F19-7195823769E7}"/>
              </a:ext>
            </a:extLst>
          </p:cNvPr>
          <p:cNvSpPr/>
          <p:nvPr/>
        </p:nvSpPr>
        <p:spPr>
          <a:xfrm>
            <a:off x="425275" y="861391"/>
            <a:ext cx="5566117" cy="4943061"/>
          </a:xfrm>
          <a:prstGeom prst="rect">
            <a:avLst/>
          </a:prstGeom>
          <a:solidFill>
            <a:srgbClr val="F38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E5B49-AF19-EB1D-83F2-7BF5DB8AEA28}"/>
              </a:ext>
            </a:extLst>
          </p:cNvPr>
          <p:cNvSpPr/>
          <p:nvPr/>
        </p:nvSpPr>
        <p:spPr>
          <a:xfrm>
            <a:off x="425275" y="847578"/>
            <a:ext cx="5566117" cy="4943061"/>
          </a:xfrm>
          <a:prstGeom prst="rect">
            <a:avLst/>
          </a:prstGeom>
          <a:solidFill>
            <a:srgbClr val="972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436517" y="1218080"/>
            <a:ext cx="5239668" cy="420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Wat is er bijzonder en eigenwijs aan jou?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Wat voor kleren draag je?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Welke kleuren kies je?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Teken iets bij je tekening waaraan je kunt zien wat je leuk en eigenwijs vindt om te doen.</a:t>
            </a:r>
          </a:p>
          <a:p>
            <a:pPr algn="l"/>
            <a:br>
              <a:rPr lang="en-GB" sz="2000" dirty="0"/>
            </a:br>
            <a:endParaRPr lang="en-NL" sz="2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A51F922-C2AF-ED8C-B643-D5C38BB04BD2}"/>
              </a:ext>
            </a:extLst>
          </p:cNvPr>
          <p:cNvSpPr txBox="1">
            <a:spLocks/>
          </p:cNvSpPr>
          <p:nvPr/>
        </p:nvSpPr>
        <p:spPr>
          <a:xfrm>
            <a:off x="1030014" y="1218081"/>
            <a:ext cx="4767672" cy="437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dirty="0"/>
              <a:t>Mijn eigenwijze prins(es)</a:t>
            </a:r>
          </a:p>
          <a:p>
            <a:pPr algn="l"/>
            <a:endParaRPr lang="en-GB" sz="1800" b="1" dirty="0"/>
          </a:p>
          <a:p>
            <a:pPr algn="l"/>
            <a:r>
              <a:rPr lang="en-GB" sz="1800" dirty="0"/>
              <a:t>Maak </a:t>
            </a:r>
            <a:r>
              <a:rPr lang="en-GB" sz="1800" dirty="0" err="1"/>
              <a:t>een</a:t>
            </a:r>
            <a:r>
              <a:rPr lang="en-GB" sz="1800" dirty="0"/>
              <a:t> </a:t>
            </a:r>
            <a:r>
              <a:rPr lang="en-GB" sz="1800" dirty="0" err="1"/>
              <a:t>tekening</a:t>
            </a:r>
            <a:r>
              <a:rPr lang="en-GB" sz="1800" dirty="0"/>
              <a:t> van </a:t>
            </a:r>
            <a:r>
              <a:rPr lang="en-GB" sz="1800" dirty="0" err="1"/>
              <a:t>jezelf</a:t>
            </a:r>
            <a:r>
              <a:rPr lang="en-GB" sz="1800" dirty="0"/>
              <a:t> </a:t>
            </a:r>
            <a:r>
              <a:rPr lang="en-GB" sz="1800" dirty="0" err="1"/>
              <a:t>als</a:t>
            </a:r>
            <a:r>
              <a:rPr lang="en-GB" sz="1800" dirty="0"/>
              <a:t> </a:t>
            </a:r>
            <a:r>
              <a:rPr lang="en-GB" sz="1800" dirty="0" err="1"/>
              <a:t>eigenwijze</a:t>
            </a:r>
            <a:r>
              <a:rPr lang="en-GB" sz="1800" dirty="0"/>
              <a:t> </a:t>
            </a:r>
            <a:r>
              <a:rPr lang="en-GB" sz="1800" dirty="0" err="1"/>
              <a:t>prins</a:t>
            </a:r>
            <a:r>
              <a:rPr lang="en-GB" sz="1800" dirty="0"/>
              <a:t> of </a:t>
            </a:r>
            <a:r>
              <a:rPr lang="en-GB" sz="1800" dirty="0" err="1"/>
              <a:t>prinses</a:t>
            </a:r>
            <a:r>
              <a:rPr lang="en-GB" sz="1800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algn="l"/>
            <a:endParaRPr lang="nl-NL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6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3444A-0081-9249-005A-D07BD3BA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E7D-3935-B622-052F-B99BE342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669182"/>
            <a:ext cx="5155095" cy="1263028"/>
          </a:xfrm>
        </p:spPr>
        <p:txBody>
          <a:bodyPr>
            <a:normAutofit fontScale="90000"/>
          </a:bodyPr>
          <a:lstStyle/>
          <a:p>
            <a:pPr algn="l"/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Bespreek de tekeningen met elkaar.</a:t>
            </a:r>
            <a:endParaRPr lang="en-NL" sz="3600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ECCE9B2-CC79-5EDC-FCC2-D659E64D28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43DEA23-F203-F7F2-7485-0CE786230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8FA566C-86F2-7664-E9DC-00E70C6EF095}"/>
              </a:ext>
            </a:extLst>
          </p:cNvPr>
          <p:cNvSpPr txBox="1">
            <a:spLocks/>
          </p:cNvSpPr>
          <p:nvPr/>
        </p:nvSpPr>
        <p:spPr>
          <a:xfrm>
            <a:off x="3633045" y="2267022"/>
            <a:ext cx="4925910" cy="440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Hoe zien eigenwijze prinsesjes of prinsjes eruit volgens jullie?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Wat zijn er voor bijzondere dingen te zien in de gemaakte tekeningen?</a:t>
            </a:r>
          </a:p>
          <a:p>
            <a:pPr marL="457200" indent="-457200" algn="l">
              <a:buFont typeface="+mj-lt"/>
              <a:buAutoNum type="arabicPeriod"/>
            </a:pP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6252505" y="993529"/>
            <a:ext cx="5538436" cy="433460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B234-1FE4-3D9F-BAA6-0711C8A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140" y="993530"/>
            <a:ext cx="5451357" cy="4334607"/>
          </a:xfrm>
          <a:prstGeom prst="rect">
            <a:avLst/>
          </a:prstGeom>
          <a:ln w="50800">
            <a:noFill/>
          </a:ln>
          <a:effectLst>
            <a:softEdge rad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840415" y="1918994"/>
            <a:ext cx="4462846" cy="1837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dirty="0">
                <a:solidFill>
                  <a:schemeClr val="tx1"/>
                </a:solidFill>
              </a:rPr>
              <a:t>Lees samen het prentenboek </a:t>
            </a:r>
            <a:r>
              <a:rPr lang="nl-NL" sz="2800" i="1" dirty="0">
                <a:solidFill>
                  <a:schemeClr val="tx1"/>
                </a:solidFill>
              </a:rPr>
              <a:t>Prinses Arabella is jarig</a:t>
            </a:r>
            <a:r>
              <a:rPr lang="nl-NL" sz="28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nl-NL" sz="2800" dirty="0">
              <a:solidFill>
                <a:schemeClr val="tx1"/>
              </a:solidFill>
            </a:endParaRPr>
          </a:p>
          <a:p>
            <a:pPr algn="l"/>
            <a:r>
              <a:rPr lang="nl-NL" sz="2800" dirty="0">
                <a:solidFill>
                  <a:schemeClr val="tx1"/>
                </a:solidFill>
              </a:rPr>
              <a:t>Of bekijk </a:t>
            </a:r>
            <a:r>
              <a:rPr lang="nl-NL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filmpje</a:t>
            </a:r>
            <a:r>
              <a:rPr lang="nl-NL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L" sz="2800" dirty="0">
              <a:solidFill>
                <a:schemeClr val="tx1"/>
              </a:solidFill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72C9DF-34C3-3EA5-1F17-7506A3F1E2F0}"/>
              </a:ext>
            </a:extLst>
          </p:cNvPr>
          <p:cNvSpPr>
            <a:spLocks/>
          </p:cNvSpPr>
          <p:nvPr/>
        </p:nvSpPr>
        <p:spPr>
          <a:xfrm>
            <a:off x="518034" y="1146517"/>
            <a:ext cx="5487111" cy="4480560"/>
          </a:xfrm>
          <a:prstGeom prst="rect">
            <a:avLst/>
          </a:prstGeom>
          <a:solidFill>
            <a:srgbClr val="8BD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B234-1FE4-3D9F-BAA6-0711C8A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62996" y="1146517"/>
            <a:ext cx="3251066" cy="4480560"/>
          </a:xfrm>
          <a:prstGeom prst="rect">
            <a:avLst/>
          </a:prstGeom>
          <a:ln w="50800">
            <a:noFill/>
          </a:ln>
          <a:effectLst>
            <a:softEdge rad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937372" y="1890858"/>
            <a:ext cx="4467748" cy="286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chemeClr val="tx1"/>
                </a:solidFill>
              </a:rPr>
              <a:t>Eigenwijs</a:t>
            </a:r>
            <a:r>
              <a:rPr lang="en-GB" sz="2800" b="1" dirty="0">
                <a:solidFill>
                  <a:schemeClr val="tx1"/>
                </a:solidFill>
              </a:rPr>
              <a:t>?</a:t>
            </a:r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sz="1800" dirty="0" err="1">
                <a:solidFill>
                  <a:schemeClr val="tx1"/>
                </a:solidFill>
                <a:latin typeface="Apercu" panose="02000506040000020004" charset="0"/>
              </a:rPr>
              <a:t>Bespreek</a:t>
            </a:r>
            <a:r>
              <a:rPr lang="en-GB" sz="1800" dirty="0">
                <a:solidFill>
                  <a:schemeClr val="tx1"/>
                </a:solidFill>
                <a:latin typeface="Apercu" panose="02000506040000020004" charset="0"/>
              </a:rPr>
              <a:t> het 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 charset="0"/>
              </a:rPr>
              <a:t>prentenboek</a:t>
            </a:r>
            <a:r>
              <a:rPr lang="en-GB" sz="1800" dirty="0">
                <a:solidFill>
                  <a:schemeClr val="tx1"/>
                </a:solidFill>
                <a:latin typeface="Apercu" panose="02000506040000020004" charset="0"/>
              </a:rPr>
              <a:t> met 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 charset="0"/>
              </a:rPr>
              <a:t>elkaar</a:t>
            </a:r>
            <a:r>
              <a:rPr lang="en-GB" sz="1800" dirty="0">
                <a:solidFill>
                  <a:schemeClr val="tx1"/>
                </a:solidFill>
                <a:latin typeface="Apercu" panose="02000506040000020004" charset="0"/>
              </a:rPr>
              <a:t>.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latin typeface="Apercu" panose="02000506040000020004" charset="0"/>
              </a:rPr>
              <a:t>•  </a:t>
            </a:r>
            <a:r>
              <a:rPr lang="nl-NL" sz="1600" dirty="0">
                <a:solidFill>
                  <a:schemeClr val="tx1"/>
                </a:solidFill>
                <a:latin typeface="Apercu" panose="02000506040000020004" charset="0"/>
              </a:rPr>
              <a:t>Prinses Arabella is jarig, wat wil ze hebben voor haar verjaardag?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  <a:latin typeface="Apercu" panose="02000506040000020004" charset="0"/>
              </a:rPr>
              <a:t>• Waarom kijkt Prinses Arabella op de laatste bladzijde een beetje boos?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  <a:latin typeface="Apercu" panose="02000506040000020004" charset="0"/>
              </a:rPr>
              <a:t>• Krijgt prinses Arabella uiteindelijk haar zin?</a:t>
            </a:r>
          </a:p>
          <a:p>
            <a:pPr algn="l"/>
            <a:r>
              <a:rPr lang="nl-NL" sz="1600" dirty="0">
                <a:solidFill>
                  <a:schemeClr val="tx1"/>
                </a:solidFill>
                <a:latin typeface="Apercu" panose="02000506040000020004" charset="0"/>
              </a:rPr>
              <a:t>• Krijg jij altijd je zin?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 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9F5D-5423-D134-CE9C-EE8F9929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8644-4876-C69A-044F-B5C08E7C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992" y="591044"/>
            <a:ext cx="5155095" cy="1263028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Mijn prins(es) wil!</a:t>
            </a:r>
            <a:endParaRPr lang="en-NL" sz="2800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73F6ED7-552A-BE8B-9E0D-8FBD9505C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7F49C72-912C-63A3-0442-FEA71482D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521867B-1A9C-63E8-66AF-96CA53CB8B9D}"/>
              </a:ext>
            </a:extLst>
          </p:cNvPr>
          <p:cNvSpPr txBox="1">
            <a:spLocks/>
          </p:cNvSpPr>
          <p:nvPr/>
        </p:nvSpPr>
        <p:spPr>
          <a:xfrm>
            <a:off x="3695992" y="1936832"/>
            <a:ext cx="4925910" cy="3887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800" dirty="0">
                <a:solidFill>
                  <a:schemeClr val="tx1"/>
                </a:solidFill>
              </a:rPr>
              <a:t>Als je alles al hebt, en je wil alleen nog een dier, welk dier zou jij dan willen voor je verjaardag? Waarom wil je dat dier?</a:t>
            </a:r>
          </a:p>
          <a:p>
            <a:pPr algn="l"/>
            <a:endParaRPr lang="nl-NL" sz="1800" dirty="0">
              <a:solidFill>
                <a:schemeClr val="tx1"/>
              </a:solidFill>
            </a:endParaRP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Teken je verzonnen dier bij je prins of prinses. </a:t>
            </a:r>
          </a:p>
          <a:p>
            <a:pPr algn="l"/>
            <a:endParaRPr lang="nl-NL" sz="1800" i="1" dirty="0">
              <a:solidFill>
                <a:schemeClr val="tx1"/>
              </a:solidFill>
            </a:endParaRP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• Hoe ziet het dier eruit?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• Wat kan hij goed?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• Waar ruikt hij naar?</a:t>
            </a: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nl-NL" sz="2000" dirty="0">
              <a:solidFill>
                <a:schemeClr val="tx1"/>
              </a:solidFill>
            </a:endParaRPr>
          </a:p>
          <a:p>
            <a:pPr algn="l"/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3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4C33D-C005-A3A5-41E8-7828FA43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91BD5F-A438-DFCC-196A-75D4A5B76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28116-A152-B31A-493B-C9AF9D25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00" b="102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E3E6D60-1BA5-362D-AEB5-66EDC4034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3028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Eigenwijze verhalen verzinnen</a:t>
            </a:r>
            <a:endParaRPr lang="en-NL" sz="4400" dirty="0">
              <a:solidFill>
                <a:schemeClr val="bg1"/>
              </a:solidFill>
            </a:endParaRPr>
          </a:p>
        </p:txBody>
      </p:sp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57D3695-87E4-F524-8F20-5955D5AC0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0B5BAF-F2D8-9DF5-1677-4063D7B19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44" y="5993356"/>
            <a:ext cx="3846444" cy="615896"/>
          </a:xfrm>
          <a:prstGeom prst="rect">
            <a:avLst/>
          </a:prstGeom>
        </p:spPr>
      </p:pic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FF914CB-B8DA-CF0D-B18E-1C8A5CAAD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6256879" y="861391"/>
            <a:ext cx="5566117" cy="494306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D2F75-DFB9-99A1-9F19-7195823769E7}"/>
              </a:ext>
            </a:extLst>
          </p:cNvPr>
          <p:cNvSpPr/>
          <p:nvPr/>
        </p:nvSpPr>
        <p:spPr>
          <a:xfrm>
            <a:off x="425275" y="861391"/>
            <a:ext cx="5566117" cy="4943061"/>
          </a:xfrm>
          <a:prstGeom prst="rect">
            <a:avLst/>
          </a:prstGeom>
          <a:solidFill>
            <a:srgbClr val="F38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436517" y="1218080"/>
            <a:ext cx="5178706" cy="420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solidFill>
                  <a:schemeClr val="tx1"/>
                </a:solidFill>
              </a:rPr>
              <a:t>Verhalenboek</a:t>
            </a:r>
          </a:p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Herhaal het verhaal of de verhalen en noteer het in grote lijnen. Gebruik de tekeningen en de korte verhaaltjes voor het maken van een eigenwijze prinsen- en prinsessenverhalenboek voor de klas.</a:t>
            </a:r>
            <a:endParaRPr lang="nl-NL" sz="2000" dirty="0">
              <a:solidFill>
                <a:schemeClr val="tx1"/>
              </a:solidFill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A51F922-C2AF-ED8C-B643-D5C38BB04BD2}"/>
              </a:ext>
            </a:extLst>
          </p:cNvPr>
          <p:cNvSpPr txBox="1">
            <a:spLocks/>
          </p:cNvSpPr>
          <p:nvPr/>
        </p:nvSpPr>
        <p:spPr>
          <a:xfrm>
            <a:off x="1030014" y="1218081"/>
            <a:ext cx="4767672" cy="437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chemeClr val="tx1"/>
                </a:solidFill>
              </a:rPr>
              <a:t>Wie </a:t>
            </a:r>
            <a:r>
              <a:rPr lang="en-GB" sz="1800" b="1" dirty="0" err="1">
                <a:solidFill>
                  <a:schemeClr val="tx1"/>
                </a:solidFill>
              </a:rPr>
              <a:t>heeft</a:t>
            </a:r>
            <a:r>
              <a:rPr lang="en-GB" sz="1800" b="1" dirty="0">
                <a:solidFill>
                  <a:schemeClr val="tx1"/>
                </a:solidFill>
              </a:rPr>
              <a:t> er zin om </a:t>
            </a:r>
            <a:r>
              <a:rPr lang="en-GB" sz="1800" b="1" dirty="0" err="1">
                <a:solidFill>
                  <a:schemeClr val="tx1"/>
                </a:solidFill>
              </a:rPr>
              <a:t>een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eigenwijs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verhaaltje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te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verzinnen</a:t>
            </a:r>
            <a:r>
              <a:rPr lang="en-GB" sz="1800" b="1" dirty="0">
                <a:solidFill>
                  <a:schemeClr val="tx1"/>
                </a:solidFill>
              </a:rPr>
              <a:t> over </a:t>
            </a:r>
            <a:r>
              <a:rPr lang="en-GB" sz="1800" b="1" dirty="0" err="1">
                <a:solidFill>
                  <a:schemeClr val="tx1"/>
                </a:solidFill>
              </a:rPr>
              <a:t>prinsen</a:t>
            </a:r>
            <a:r>
              <a:rPr lang="en-GB" sz="1800" b="1" dirty="0">
                <a:solidFill>
                  <a:schemeClr val="tx1"/>
                </a:solidFill>
              </a:rPr>
              <a:t> of </a:t>
            </a:r>
            <a:r>
              <a:rPr lang="en-GB" sz="1800" b="1" dirty="0" err="1">
                <a:solidFill>
                  <a:schemeClr val="tx1"/>
                </a:solidFill>
              </a:rPr>
              <a:t>prinsessen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en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hun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dier</a:t>
            </a:r>
            <a:r>
              <a:rPr lang="en-GB" sz="1800" b="1" dirty="0">
                <a:solidFill>
                  <a:schemeClr val="tx1"/>
                </a:solidFill>
              </a:rPr>
              <a:t>? </a:t>
            </a:r>
            <a:endParaRPr lang="nl-NL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Waar speelt het verhaal zich af?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voelt het daar?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Is het daar bijvoorbeeld warm of koud?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hoor je daar?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Wat zie je?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ruikt het?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Hoe loopt het af?</a:t>
            </a:r>
          </a:p>
          <a:p>
            <a:pPr algn="l"/>
            <a:endParaRPr lang="nl-NL" sz="1600" b="1" i="1" dirty="0">
              <a:solidFill>
                <a:schemeClr val="tx1"/>
              </a:solidFill>
            </a:endParaRPr>
          </a:p>
          <a:p>
            <a:pPr algn="l"/>
            <a:r>
              <a:rPr lang="en-GB" sz="1800" b="1" dirty="0">
                <a:solidFill>
                  <a:schemeClr val="tx1"/>
                </a:solidFill>
              </a:rPr>
              <a:t>Of </a:t>
            </a:r>
            <a:r>
              <a:rPr lang="en-GB" sz="1800" b="1" dirty="0" err="1">
                <a:solidFill>
                  <a:schemeClr val="tx1"/>
                </a:solidFill>
              </a:rPr>
              <a:t>verzin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nl-NL" sz="1800" b="1" dirty="0">
                <a:solidFill>
                  <a:schemeClr val="tx1"/>
                </a:solidFill>
              </a:rPr>
              <a:t>samen</a:t>
            </a:r>
            <a:r>
              <a:rPr lang="en-GB" sz="1800" b="1" dirty="0">
                <a:solidFill>
                  <a:schemeClr val="tx1"/>
                </a:solidFill>
              </a:rPr>
              <a:t> met </a:t>
            </a:r>
            <a:r>
              <a:rPr lang="en-GB" sz="1800" b="1" dirty="0" err="1">
                <a:solidFill>
                  <a:schemeClr val="tx1"/>
                </a:solidFill>
              </a:rPr>
              <a:t>elkaar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één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verhaal</a:t>
            </a:r>
            <a:r>
              <a:rPr lang="en-GB" sz="1800" b="1" dirty="0">
                <a:solidFill>
                  <a:schemeClr val="tx1"/>
                </a:solidFill>
              </a:rPr>
              <a:t>!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0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ltuurschakel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ED504"/>
      </a:accent1>
      <a:accent2>
        <a:srgbClr val="F285A0"/>
      </a:accent2>
      <a:accent3>
        <a:srgbClr val="972163"/>
      </a:accent3>
      <a:accent4>
        <a:srgbClr val="0EA0DB"/>
      </a:accent4>
      <a:accent5>
        <a:srgbClr val="8ACFBE"/>
      </a:accent5>
      <a:accent6>
        <a:srgbClr val="E31B3B"/>
      </a:accent6>
      <a:hlink>
        <a:srgbClr val="FED50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40417</TotalTime>
  <Words>427</Words>
  <Application>Microsoft Office PowerPoint</Application>
  <PresentationFormat>Breedbeeld</PresentationFormat>
  <Paragraphs>56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Apercu</vt:lpstr>
      <vt:lpstr>Calibri</vt:lpstr>
      <vt:lpstr>Arial</vt:lpstr>
      <vt:lpstr>Office Theme</vt:lpstr>
      <vt:lpstr>Lekker eigenwijs</vt:lpstr>
      <vt:lpstr>Prinsesje</vt:lpstr>
      <vt:lpstr>PowerPoint-presentatie</vt:lpstr>
      <vt:lpstr>  Bespreek de tekeningen met elkaar.</vt:lpstr>
      <vt:lpstr>PowerPoint-presentatie</vt:lpstr>
      <vt:lpstr>PowerPoint-presentatie</vt:lpstr>
      <vt:lpstr>Mijn prins(es) wil!</vt:lpstr>
      <vt:lpstr>Eigenwijze verhalen verzinnen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Kin Mok</dc:creator>
  <cp:lastModifiedBy>Martine de Moor</cp:lastModifiedBy>
  <cp:revision>44</cp:revision>
  <dcterms:created xsi:type="dcterms:W3CDTF">2023-03-27T07:48:37Z</dcterms:created>
  <dcterms:modified xsi:type="dcterms:W3CDTF">2024-04-16T13:02:03Z</dcterms:modified>
</cp:coreProperties>
</file>