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4"/>
  </p:notesMasterIdLst>
  <p:sldIdLst>
    <p:sldId id="289" r:id="rId5"/>
    <p:sldId id="284" r:id="rId6"/>
    <p:sldId id="317" r:id="rId7"/>
    <p:sldId id="318" r:id="rId8"/>
    <p:sldId id="313" r:id="rId9"/>
    <p:sldId id="319" r:id="rId10"/>
    <p:sldId id="316" r:id="rId11"/>
    <p:sldId id="314" r:id="rId12"/>
    <p:sldId id="315" r:id="rId13"/>
  </p:sldIdLst>
  <p:sldSz cx="12192000" cy="6858000"/>
  <p:notesSz cx="6858000" cy="9144000"/>
  <p:embeddedFontLst>
    <p:embeddedFont>
      <p:font typeface="Apercu" panose="02000506030000020004" pitchFamily="50" charset="0"/>
      <p:regular r:id="rId15"/>
      <p:bold r:id="rId16"/>
      <p:italic r:id="rId17"/>
      <p:boldItalic r:id="rId18"/>
    </p:embeddedFont>
    <p:embeddedFont>
      <p:font typeface="Apercu Pro Black" panose="020B0A03050601040103" pitchFamily="34" charset="0"/>
      <p:bold r:id="rId19"/>
      <p:boldItalic r:id="rId20"/>
    </p:embeddedFont>
    <p:embeddedFont>
      <p:font typeface="Apercu Pro ExtraBold" panose="020B0903050601040103" pitchFamily="34" charset="0"/>
      <p:bold r:id="rId21"/>
      <p:boldItalic r:id="rId22"/>
    </p:embeddedFont>
    <p:embeddedFont>
      <p:font typeface="Apercu Pro Light" panose="020B0303050601040103" pitchFamily="34" charset="0"/>
      <p:regular r:id="rId23"/>
      <p:italic r:id="rId24"/>
    </p:embeddedFont>
    <p:embeddedFont>
      <p:font typeface="Apercu Pro Medium" panose="020B0603050601040103" pitchFamily="34" charset="0"/>
      <p:regular r:id="rId25"/>
      <p:italic r:id="rId26"/>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0EA1DC"/>
    <a:srgbClr val="8BD0BF"/>
    <a:srgbClr val="972164"/>
    <a:srgbClr val="F386A1"/>
    <a:srgbClr val="E41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327"/>
  </p:normalViewPr>
  <p:slideViewPr>
    <p:cSldViewPr snapToGrid="0">
      <p:cViewPr varScale="1">
        <p:scale>
          <a:sx n="112" d="100"/>
          <a:sy n="112" d="100"/>
        </p:scale>
        <p:origin x="3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Verkade | CultuurSchakel" userId="02aeade0-fbf6-46b5-a3b1-c80cac028965" providerId="ADAL" clId="{ED31C40B-C9F3-4CB8-AEB4-10ACCC293132}"/>
    <pc:docChg chg="modSld">
      <pc:chgData name="Kim Verkade | CultuurSchakel" userId="02aeade0-fbf6-46b5-a3b1-c80cac028965" providerId="ADAL" clId="{ED31C40B-C9F3-4CB8-AEB4-10ACCC293132}" dt="2025-05-15T11:36:40.769" v="5" actId="207"/>
      <pc:docMkLst>
        <pc:docMk/>
      </pc:docMkLst>
      <pc:sldChg chg="modSp mod">
        <pc:chgData name="Kim Verkade | CultuurSchakel" userId="02aeade0-fbf6-46b5-a3b1-c80cac028965" providerId="ADAL" clId="{ED31C40B-C9F3-4CB8-AEB4-10ACCC293132}" dt="2025-05-15T11:36:23.286" v="4" actId="2711"/>
        <pc:sldMkLst>
          <pc:docMk/>
          <pc:sldMk cId="2507668221" sldId="313"/>
        </pc:sldMkLst>
        <pc:spChg chg="mod">
          <ac:chgData name="Kim Verkade | CultuurSchakel" userId="02aeade0-fbf6-46b5-a3b1-c80cac028965" providerId="ADAL" clId="{ED31C40B-C9F3-4CB8-AEB4-10ACCC293132}" dt="2025-05-15T11:36:18.791" v="3" actId="2711"/>
          <ac:spMkLst>
            <pc:docMk/>
            <pc:sldMk cId="2507668221" sldId="313"/>
            <ac:spMk id="10" creationId="{B300188B-85EB-D423-67E9-57E8A7315A07}"/>
          </ac:spMkLst>
        </pc:spChg>
        <pc:spChg chg="mod">
          <ac:chgData name="Kim Verkade | CultuurSchakel" userId="02aeade0-fbf6-46b5-a3b1-c80cac028965" providerId="ADAL" clId="{ED31C40B-C9F3-4CB8-AEB4-10ACCC293132}" dt="2025-05-15T11:36:23.286" v="4" actId="2711"/>
          <ac:spMkLst>
            <pc:docMk/>
            <pc:sldMk cId="2507668221" sldId="313"/>
            <ac:spMk id="12" creationId="{BB41A9BC-8CE5-9929-7264-CA08AF36FD58}"/>
          </ac:spMkLst>
        </pc:spChg>
      </pc:sldChg>
      <pc:sldChg chg="modSp mod">
        <pc:chgData name="Kim Verkade | CultuurSchakel" userId="02aeade0-fbf6-46b5-a3b1-c80cac028965" providerId="ADAL" clId="{ED31C40B-C9F3-4CB8-AEB4-10ACCC293132}" dt="2025-05-15T11:36:40.769" v="5" actId="207"/>
        <pc:sldMkLst>
          <pc:docMk/>
          <pc:sldMk cId="3394558266" sldId="314"/>
        </pc:sldMkLst>
        <pc:spChg chg="mod">
          <ac:chgData name="Kim Verkade | CultuurSchakel" userId="02aeade0-fbf6-46b5-a3b1-c80cac028965" providerId="ADAL" clId="{ED31C40B-C9F3-4CB8-AEB4-10ACCC293132}" dt="2025-05-15T11:35:59.768" v="1" actId="2711"/>
          <ac:spMkLst>
            <pc:docMk/>
            <pc:sldMk cId="3394558266" sldId="314"/>
            <ac:spMk id="10" creationId="{EABEA7A1-8D23-2E3E-CAAB-11E89675D428}"/>
          </ac:spMkLst>
        </pc:spChg>
        <pc:spChg chg="mod">
          <ac:chgData name="Kim Verkade | CultuurSchakel" userId="02aeade0-fbf6-46b5-a3b1-c80cac028965" providerId="ADAL" clId="{ED31C40B-C9F3-4CB8-AEB4-10ACCC293132}" dt="2025-05-15T11:35:54.597" v="0" actId="2711"/>
          <ac:spMkLst>
            <pc:docMk/>
            <pc:sldMk cId="3394558266" sldId="314"/>
            <ac:spMk id="12" creationId="{99D958F5-C380-EEFD-3FB8-7A6175A8B5AF}"/>
          </ac:spMkLst>
        </pc:spChg>
        <pc:spChg chg="mod">
          <ac:chgData name="Kim Verkade | CultuurSchakel" userId="02aeade0-fbf6-46b5-a3b1-c80cac028965" providerId="ADAL" clId="{ED31C40B-C9F3-4CB8-AEB4-10ACCC293132}" dt="2025-05-15T11:36:40.769" v="5" actId="207"/>
          <ac:spMkLst>
            <pc:docMk/>
            <pc:sldMk cId="3394558266" sldId="314"/>
            <ac:spMk id="16" creationId="{2A945853-959B-35DA-9DAB-AFBD4BC8B154}"/>
          </ac:spMkLst>
        </pc:spChg>
      </pc:sldChg>
      <pc:sldChg chg="modSp mod">
        <pc:chgData name="Kim Verkade | CultuurSchakel" userId="02aeade0-fbf6-46b5-a3b1-c80cac028965" providerId="ADAL" clId="{ED31C40B-C9F3-4CB8-AEB4-10ACCC293132}" dt="2025-05-15T11:36:07.708" v="2" actId="2711"/>
        <pc:sldMkLst>
          <pc:docMk/>
          <pc:sldMk cId="170871873" sldId="316"/>
        </pc:sldMkLst>
        <pc:spChg chg="mod">
          <ac:chgData name="Kim Verkade | CultuurSchakel" userId="02aeade0-fbf6-46b5-a3b1-c80cac028965" providerId="ADAL" clId="{ED31C40B-C9F3-4CB8-AEB4-10ACCC293132}" dt="2025-05-15T11:36:07.708" v="2" actId="2711"/>
          <ac:spMkLst>
            <pc:docMk/>
            <pc:sldMk cId="170871873" sldId="316"/>
            <ac:spMk id="12" creationId="{7B5F87EB-A048-5EA5-29E5-6395981E81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78BE9-361E-45EB-8D25-395CEA5D24F7}" type="datetimeFigureOut">
              <a:rPr lang="nl-NL" smtClean="0"/>
              <a:t>15-5-2025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03F53-9672-4FD5-BF9C-C4D1D5806451}" type="slidenum">
              <a:rPr lang="nl-NL" smtClean="0"/>
              <a:t>‹nr.›</a:t>
            </a:fld>
            <a:endParaRPr lang="nl-NL"/>
          </a:p>
        </p:txBody>
      </p:sp>
    </p:spTree>
    <p:extLst>
      <p:ext uri="{BB962C8B-B14F-4D97-AF65-F5344CB8AC3E}">
        <p14:creationId xmlns:p14="http://schemas.microsoft.com/office/powerpoint/2010/main" val="126800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3200" b="1" u="sng" dirty="0">
                <a:latin typeface="Apercu Pro Light" panose="020B0303050601040103" pitchFamily="34" charset="0"/>
              </a:rPr>
              <a:t>Slide: Titelpagina met afbeelding </a:t>
            </a:r>
            <a:r>
              <a:rPr lang="nl-NL" sz="3200" b="1" u="sng" dirty="0"/>
              <a:t>en zwarte </a:t>
            </a:r>
            <a:r>
              <a:rPr lang="nl-NL" sz="3200" b="1" u="sng" dirty="0" err="1"/>
              <a:t>overlay</a:t>
            </a:r>
            <a:endParaRPr lang="nl-NL" sz="3200" b="1" u="sng" dirty="0">
              <a:latin typeface="Apercu Pro Light" panose="020B0303050601040103" pitchFamily="34" charset="0"/>
            </a:endParaRPr>
          </a:p>
          <a:p>
            <a:pPr>
              <a:buNone/>
            </a:pPr>
            <a:r>
              <a:rPr lang="nl-NL" b="1" dirty="0">
                <a:latin typeface="Apercu Pro Light" panose="020B0303050601040103" pitchFamily="34" charset="0"/>
              </a:rPr>
              <a:t>Elementen</a:t>
            </a:r>
            <a:r>
              <a:rPr lang="nl-NL" dirty="0">
                <a:latin typeface="Apercu Pro Light" panose="020B0303050601040103" pitchFamily="34" charset="0"/>
              </a:rPr>
              <a:t>: Hoofdtitel, ondertitel</a:t>
            </a:r>
            <a:br>
              <a:rPr lang="nl-NL" dirty="0">
                <a:latin typeface="Apercu Pro Light" panose="020B0303050601040103" pitchFamily="34" charset="0"/>
              </a:rPr>
            </a:br>
            <a:br>
              <a:rPr lang="nl-NL" dirty="0">
                <a:latin typeface="Apercu Pro Light" panose="020B0303050601040103" pitchFamily="34" charset="0"/>
              </a:rPr>
            </a:br>
            <a:r>
              <a:rPr lang="nl-NL" b="1" dirty="0">
                <a:latin typeface="Apercu Pro Light" panose="020B0303050601040103" pitchFamily="34" charset="0"/>
              </a:rPr>
              <a:t>Instructie</a:t>
            </a:r>
            <a:r>
              <a:rPr lang="nl-NL" dirty="0">
                <a:latin typeface="Apercu Pro Light" panose="020B0303050601040103" pitchFamily="34" charset="0"/>
              </a:rPr>
              <a:t>:</a:t>
            </a:r>
          </a:p>
          <a:p>
            <a:pPr>
              <a:buFont typeface="Arial" panose="020B0604020202020204" pitchFamily="34" charset="0"/>
              <a:buChar char="•"/>
            </a:pPr>
            <a:r>
              <a:rPr lang="nl-NL" dirty="0">
                <a:latin typeface="Apercu Pro Light" panose="020B0303050601040103" pitchFamily="34" charset="0"/>
              </a:rPr>
              <a:t> Klik op de hoofdtitel om de naam van de presentatie in te voeren.</a:t>
            </a:r>
          </a:p>
          <a:p>
            <a:pPr>
              <a:buFont typeface="Arial" panose="020B0604020202020204" pitchFamily="34" charset="0"/>
              <a:buChar char="•"/>
            </a:pPr>
            <a:r>
              <a:rPr lang="nl-NL" dirty="0">
                <a:latin typeface="Apercu Pro Light" panose="020B0303050601040103" pitchFamily="34" charset="0"/>
              </a:rPr>
              <a:t> Klik op de ondertitel om een subtitel of datum toe te voegen.</a:t>
            </a:r>
          </a:p>
          <a:p>
            <a:pPr>
              <a:buFont typeface="Arial" panose="020B0604020202020204" pitchFamily="34" charset="0"/>
              <a:buChar char="•"/>
            </a:pPr>
            <a:r>
              <a:rPr lang="nl-NL" b="0" dirty="0">
                <a:latin typeface="Apercu Pro Light" panose="020B0303050601040103" pitchFamily="34" charset="0"/>
              </a:rPr>
              <a:t> Wijzig het lettertype, kleur of positie </a:t>
            </a:r>
            <a:r>
              <a:rPr lang="nl-NL" b="0" u="sng" dirty="0">
                <a:latin typeface="Apercu Pro Light" panose="020B0303050601040103" pitchFamily="34" charset="0"/>
              </a:rPr>
              <a:t>niet</a:t>
            </a:r>
            <a:r>
              <a:rPr lang="nl-NL" b="0" dirty="0">
                <a:latin typeface="Apercu Pro Light" panose="020B0303050601040103" pitchFamily="34" charset="0"/>
              </a:rPr>
              <a:t>.</a:t>
            </a:r>
          </a:p>
          <a:p>
            <a:pPr>
              <a:buFont typeface="Arial" panose="020B0604020202020204" pitchFamily="34" charset="0"/>
              <a:buChar char="•"/>
            </a:pPr>
            <a:r>
              <a:rPr lang="nl-NL" dirty="0">
                <a:latin typeface="Apercu Pro Light" panose="020B0303050601040103" pitchFamily="34" charset="0"/>
              </a:rPr>
              <a:t> Wijzigen afbeelding: Klik met je rechtermuis op de afbeelding en kies voor ‘Afbeelding wijzigen’ &gt; ‘Dit apparaat’ en kies de afbeelding. </a:t>
            </a:r>
          </a:p>
        </p:txBody>
      </p:sp>
      <p:sp>
        <p:nvSpPr>
          <p:cNvPr id="4" name="Tijdelijke aanduiding voor dianummer 3"/>
          <p:cNvSpPr>
            <a:spLocks noGrp="1"/>
          </p:cNvSpPr>
          <p:nvPr>
            <p:ph type="sldNum" sz="quarter" idx="5"/>
          </p:nvPr>
        </p:nvSpPr>
        <p:spPr/>
        <p:txBody>
          <a:bodyPr/>
          <a:lstStyle/>
          <a:p>
            <a:fld id="{292AD8AA-8180-46B0-8280-F8C935BC1884}" type="slidenum">
              <a:rPr lang="nl-NL" smtClean="0"/>
              <a:t>1</a:t>
            </a:fld>
            <a:endParaRPr lang="nl-NL"/>
          </a:p>
        </p:txBody>
      </p:sp>
    </p:spTree>
    <p:extLst>
      <p:ext uri="{BB962C8B-B14F-4D97-AF65-F5344CB8AC3E}">
        <p14:creationId xmlns:p14="http://schemas.microsoft.com/office/powerpoint/2010/main" val="37211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p:cNvSpPr>
            <a:spLocks noGrp="1"/>
          </p:cNvSpPr>
          <p:nvPr>
            <p:ph type="sldNum" sz="quarter" idx="5"/>
          </p:nvPr>
        </p:nvSpPr>
        <p:spPr/>
        <p:txBody>
          <a:bodyPr/>
          <a:lstStyle/>
          <a:p>
            <a:fld id="{292AD8AA-8180-46B0-8280-F8C935BC1884}" type="slidenum">
              <a:rPr lang="nl-NL" smtClean="0"/>
              <a:t>2</a:t>
            </a:fld>
            <a:endParaRPr lang="nl-NL"/>
          </a:p>
        </p:txBody>
      </p:sp>
    </p:spTree>
    <p:extLst>
      <p:ext uri="{BB962C8B-B14F-4D97-AF65-F5344CB8AC3E}">
        <p14:creationId xmlns:p14="http://schemas.microsoft.com/office/powerpoint/2010/main" val="95303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D75D2-4863-09BF-0CD4-2B61EE8EBA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753EA6-8A91-A87A-A63D-9B6F9778F5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0E8DC92-2BE8-92AE-8EAF-D9AD34CE5E01}"/>
              </a:ext>
            </a:extLst>
          </p:cNvPr>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a:extLst>
              <a:ext uri="{FF2B5EF4-FFF2-40B4-BE49-F238E27FC236}">
                <a16:creationId xmlns:a16="http://schemas.microsoft.com/office/drawing/2014/main" id="{A3266BCC-5C77-7A7B-92C3-C7EA6E1A53D0}"/>
              </a:ext>
            </a:extLst>
          </p:cNvPr>
          <p:cNvSpPr>
            <a:spLocks noGrp="1"/>
          </p:cNvSpPr>
          <p:nvPr>
            <p:ph type="sldNum" sz="quarter" idx="5"/>
          </p:nvPr>
        </p:nvSpPr>
        <p:spPr/>
        <p:txBody>
          <a:bodyPr/>
          <a:lstStyle/>
          <a:p>
            <a:fld id="{292AD8AA-8180-46B0-8280-F8C935BC1884}" type="slidenum">
              <a:rPr lang="nl-NL" smtClean="0"/>
              <a:t>3</a:t>
            </a:fld>
            <a:endParaRPr lang="nl-NL"/>
          </a:p>
        </p:txBody>
      </p:sp>
    </p:spTree>
    <p:extLst>
      <p:ext uri="{BB962C8B-B14F-4D97-AF65-F5344CB8AC3E}">
        <p14:creationId xmlns:p14="http://schemas.microsoft.com/office/powerpoint/2010/main" val="143087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D5B1A-E7A9-A6CC-114E-DAD2335B33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FDC8FD-71FB-A549-E935-847057126B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64ECE1-6A42-7AF6-52EA-610854D79065}"/>
              </a:ext>
            </a:extLst>
          </p:cNvPr>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a:extLst>
              <a:ext uri="{FF2B5EF4-FFF2-40B4-BE49-F238E27FC236}">
                <a16:creationId xmlns:a16="http://schemas.microsoft.com/office/drawing/2014/main" id="{63DE25B0-343C-D2A8-261C-D31EBC677CCB}"/>
              </a:ext>
            </a:extLst>
          </p:cNvPr>
          <p:cNvSpPr>
            <a:spLocks noGrp="1"/>
          </p:cNvSpPr>
          <p:nvPr>
            <p:ph type="sldNum" sz="quarter" idx="5"/>
          </p:nvPr>
        </p:nvSpPr>
        <p:spPr/>
        <p:txBody>
          <a:bodyPr/>
          <a:lstStyle/>
          <a:p>
            <a:fld id="{292AD8AA-8180-46B0-8280-F8C935BC1884}" type="slidenum">
              <a:rPr lang="nl-NL" smtClean="0"/>
              <a:t>4</a:t>
            </a:fld>
            <a:endParaRPr lang="nl-NL"/>
          </a:p>
        </p:txBody>
      </p:sp>
    </p:spTree>
    <p:extLst>
      <p:ext uri="{BB962C8B-B14F-4D97-AF65-F5344CB8AC3E}">
        <p14:creationId xmlns:p14="http://schemas.microsoft.com/office/powerpoint/2010/main" val="383021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771C-84FC-FF6B-CF03-F5B4CAE94C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CF3B0F-EC3B-6872-A84F-B8DFA25BE0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74E3D6-74FD-54F6-6CB1-B3F773E0E2D0}"/>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40E72112-5460-6408-386F-85EA9D654326}"/>
              </a:ext>
            </a:extLst>
          </p:cNvPr>
          <p:cNvSpPr>
            <a:spLocks noGrp="1"/>
          </p:cNvSpPr>
          <p:nvPr>
            <p:ph type="sldNum" sz="quarter" idx="5"/>
          </p:nvPr>
        </p:nvSpPr>
        <p:spPr/>
        <p:txBody>
          <a:bodyPr/>
          <a:lstStyle/>
          <a:p>
            <a:fld id="{292AD8AA-8180-46B0-8280-F8C935BC1884}" type="slidenum">
              <a:rPr lang="nl-NL" smtClean="0"/>
              <a:t>5</a:t>
            </a:fld>
            <a:endParaRPr lang="nl-NL"/>
          </a:p>
        </p:txBody>
      </p:sp>
    </p:spTree>
    <p:extLst>
      <p:ext uri="{BB962C8B-B14F-4D97-AF65-F5344CB8AC3E}">
        <p14:creationId xmlns:p14="http://schemas.microsoft.com/office/powerpoint/2010/main" val="238025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059-B288-C66F-4EA5-816AB35224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165D17-E114-10ED-EFA9-BADD5969085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E477BD-0909-5E12-923F-C9D48C40E4FD}"/>
              </a:ext>
            </a:extLst>
          </p:cNvPr>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a:extLst>
              <a:ext uri="{FF2B5EF4-FFF2-40B4-BE49-F238E27FC236}">
                <a16:creationId xmlns:a16="http://schemas.microsoft.com/office/drawing/2014/main" id="{9B9D1462-09FD-8147-6A91-B3FB313CA6AC}"/>
              </a:ext>
            </a:extLst>
          </p:cNvPr>
          <p:cNvSpPr>
            <a:spLocks noGrp="1"/>
          </p:cNvSpPr>
          <p:nvPr>
            <p:ph type="sldNum" sz="quarter" idx="5"/>
          </p:nvPr>
        </p:nvSpPr>
        <p:spPr/>
        <p:txBody>
          <a:bodyPr/>
          <a:lstStyle/>
          <a:p>
            <a:fld id="{292AD8AA-8180-46B0-8280-F8C935BC1884}" type="slidenum">
              <a:rPr lang="nl-NL" smtClean="0"/>
              <a:t>6</a:t>
            </a:fld>
            <a:endParaRPr lang="nl-NL"/>
          </a:p>
        </p:txBody>
      </p:sp>
    </p:spTree>
    <p:extLst>
      <p:ext uri="{BB962C8B-B14F-4D97-AF65-F5344CB8AC3E}">
        <p14:creationId xmlns:p14="http://schemas.microsoft.com/office/powerpoint/2010/main" val="224403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12FEC-C9A9-5E83-CE5C-8E063D59C4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D80969-95B1-835A-1B29-65D69C720A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12C536-40F2-7E0B-70B1-57A13F0D161C}"/>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767AFDCF-D6EC-BBC1-C95E-B40CC12E1BB5}"/>
              </a:ext>
            </a:extLst>
          </p:cNvPr>
          <p:cNvSpPr>
            <a:spLocks noGrp="1"/>
          </p:cNvSpPr>
          <p:nvPr>
            <p:ph type="sldNum" sz="quarter" idx="5"/>
          </p:nvPr>
        </p:nvSpPr>
        <p:spPr/>
        <p:txBody>
          <a:bodyPr/>
          <a:lstStyle/>
          <a:p>
            <a:fld id="{292AD8AA-8180-46B0-8280-F8C935BC1884}" type="slidenum">
              <a:rPr lang="nl-NL" smtClean="0"/>
              <a:t>7</a:t>
            </a:fld>
            <a:endParaRPr lang="nl-NL"/>
          </a:p>
        </p:txBody>
      </p:sp>
    </p:spTree>
    <p:extLst>
      <p:ext uri="{BB962C8B-B14F-4D97-AF65-F5344CB8AC3E}">
        <p14:creationId xmlns:p14="http://schemas.microsoft.com/office/powerpoint/2010/main" val="205080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6479B-28A6-AA58-EB04-8C2002FB40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1DEAA8-E94E-F7CB-AB0A-D6AA65ED595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0172DE-9256-819A-2246-E45F6ED3E68D}"/>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481BD203-E4A6-F0A0-DAD1-090B9FEF5E6A}"/>
              </a:ext>
            </a:extLst>
          </p:cNvPr>
          <p:cNvSpPr>
            <a:spLocks noGrp="1"/>
          </p:cNvSpPr>
          <p:nvPr>
            <p:ph type="sldNum" sz="quarter" idx="5"/>
          </p:nvPr>
        </p:nvSpPr>
        <p:spPr/>
        <p:txBody>
          <a:bodyPr/>
          <a:lstStyle/>
          <a:p>
            <a:fld id="{292AD8AA-8180-46B0-8280-F8C935BC1884}" type="slidenum">
              <a:rPr lang="nl-NL" smtClean="0"/>
              <a:t>8</a:t>
            </a:fld>
            <a:endParaRPr lang="nl-NL"/>
          </a:p>
        </p:txBody>
      </p:sp>
    </p:spTree>
    <p:extLst>
      <p:ext uri="{BB962C8B-B14F-4D97-AF65-F5344CB8AC3E}">
        <p14:creationId xmlns:p14="http://schemas.microsoft.com/office/powerpoint/2010/main" val="246662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46DAD-4F83-2303-B45B-6DBEB9D1E6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36536B3-48AA-423A-FA2A-7FAF8DDCD1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08F7F1-86F8-8F48-3866-95CCB5D467EA}"/>
              </a:ext>
            </a:extLst>
          </p:cNvPr>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a:extLst>
              <a:ext uri="{FF2B5EF4-FFF2-40B4-BE49-F238E27FC236}">
                <a16:creationId xmlns:a16="http://schemas.microsoft.com/office/drawing/2014/main" id="{E8E32680-3C1A-BCC3-B8B7-0F0C4944586D}"/>
              </a:ext>
            </a:extLst>
          </p:cNvPr>
          <p:cNvSpPr>
            <a:spLocks noGrp="1"/>
          </p:cNvSpPr>
          <p:nvPr>
            <p:ph type="sldNum" sz="quarter" idx="5"/>
          </p:nvPr>
        </p:nvSpPr>
        <p:spPr/>
        <p:txBody>
          <a:bodyPr/>
          <a:lstStyle/>
          <a:p>
            <a:fld id="{292AD8AA-8180-46B0-8280-F8C935BC1884}" type="slidenum">
              <a:rPr lang="nl-NL" smtClean="0"/>
              <a:t>9</a:t>
            </a:fld>
            <a:endParaRPr lang="nl-NL"/>
          </a:p>
        </p:txBody>
      </p:sp>
    </p:spTree>
    <p:extLst>
      <p:ext uri="{BB962C8B-B14F-4D97-AF65-F5344CB8AC3E}">
        <p14:creationId xmlns:p14="http://schemas.microsoft.com/office/powerpoint/2010/main" val="858202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E5BA-5FAE-F499-F76C-51EEE242EBDF}"/>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23D6DD9C-B1AE-020D-243A-995CECE2AA8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4" name="Date Placeholder 3">
            <a:extLst>
              <a:ext uri="{FF2B5EF4-FFF2-40B4-BE49-F238E27FC236}">
                <a16:creationId xmlns:a16="http://schemas.microsoft.com/office/drawing/2014/main" id="{7FE90482-46DA-45DC-9684-2001F89008B2}"/>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0356303E-A804-31CD-BA40-93E6AA08697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701EF53-CC30-0F54-EEC3-E7F7AB39380C}"/>
              </a:ext>
            </a:extLst>
          </p:cNvPr>
          <p:cNvSpPr>
            <a:spLocks noGrp="1"/>
          </p:cNvSpPr>
          <p:nvPr>
            <p:ph type="sldNum" sz="quarter" idx="12"/>
          </p:nvPr>
        </p:nvSpPr>
        <p:spPr/>
        <p:txBody>
          <a:bodyPr/>
          <a:lstStyle/>
          <a:p>
            <a:fld id="{58EA2103-E7A5-B24D-BF4F-2A18EAA48546}" type="slidenum">
              <a:rPr lang="en-NL" smtClean="0"/>
              <a:t>‹nr.›</a:t>
            </a:fld>
            <a:endParaRPr lang="en-NL"/>
          </a:p>
        </p:txBody>
      </p:sp>
      <p:pic>
        <p:nvPicPr>
          <p:cNvPr id="12" name="Picture 11">
            <a:extLst>
              <a:ext uri="{FF2B5EF4-FFF2-40B4-BE49-F238E27FC236}">
                <a16:creationId xmlns:a16="http://schemas.microsoft.com/office/drawing/2014/main" id="{4A40D34A-9DBD-2071-D88C-4731614DE954}"/>
              </a:ext>
            </a:extLst>
          </p:cNvPr>
          <p:cNvPicPr>
            <a:picLocks noChangeAspect="1"/>
          </p:cNvPicPr>
          <p:nvPr userDrawn="1"/>
        </p:nvPicPr>
        <p:blipFill>
          <a:blip r:embed="rId2"/>
          <a:srcRect/>
          <a:stretch/>
        </p:blipFill>
        <p:spPr>
          <a:xfrm>
            <a:off x="7961244" y="5993588"/>
            <a:ext cx="3846444" cy="615431"/>
          </a:xfrm>
          <a:prstGeom prst="rect">
            <a:avLst/>
          </a:prstGeom>
        </p:spPr>
      </p:pic>
    </p:spTree>
    <p:extLst>
      <p:ext uri="{BB962C8B-B14F-4D97-AF65-F5344CB8AC3E}">
        <p14:creationId xmlns:p14="http://schemas.microsoft.com/office/powerpoint/2010/main" val="253531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1C23-82E3-F250-07E2-04C5BF5FA6D4}"/>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E9B01F7-D9A8-CD50-31C8-806492FC93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C4BBAA9-E08D-6181-083E-FE2BDFC3C24F}"/>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8910C0E0-1573-FB1F-9A8B-5CC9E31D10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E05A521-5462-06CB-85AD-5DF9AC5966E0}"/>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66844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8A398-DE47-2B82-AE39-284B95E2F2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7D85FE7-FF9A-0C18-59D8-8AA63FCBA3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5C064CE-96A2-C507-4BCE-407AF4B71AB9}"/>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10DEA18C-24D4-B843-7B9F-F91F30BA76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D90EC63-4653-BC59-C568-3ABD7CED304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04361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5EB39A2-180A-FAAA-6B96-8303C38B5EFA}"/>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763147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FD10B41-ABF1-3B03-5283-170976A0981A}"/>
              </a:ext>
            </a:extLst>
          </p:cNvPr>
          <p:cNvSpPr>
            <a:spLocks noGrp="1"/>
          </p:cNvSpPr>
          <p:nvPr>
            <p:ph type="pic" sz="quarter" idx="10"/>
          </p:nvPr>
        </p:nvSpPr>
        <p:spPr>
          <a:xfrm>
            <a:off x="0" y="0"/>
            <a:ext cx="4929188" cy="68580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236965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A36C-6AD9-6A59-A45A-8983C16AA322}"/>
              </a:ext>
            </a:extLst>
          </p:cNvPr>
          <p:cNvSpPr>
            <a:spLocks noGrp="1"/>
          </p:cNvSpPr>
          <p:nvPr>
            <p:ph type="title"/>
          </p:nvPr>
        </p:nvSpPr>
        <p:spPr/>
        <p:txBody>
          <a:bodyPr/>
          <a:lstStyle>
            <a:lvl1pPr>
              <a:defRPr>
                <a:solidFill>
                  <a:schemeClr val="tx1"/>
                </a:solidFill>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5B5B05C-C221-7ACD-D420-B188011681A4}"/>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EC389901-7FD8-7802-2A66-D5076410FCC5}"/>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609D6440-6631-0DCD-9F7F-F584849987B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260D45C-8608-FFD0-B311-84CF76F3171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28289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A06E-7D8F-1AA4-7EC5-19F2FF672F38}"/>
              </a:ext>
            </a:extLst>
          </p:cNvPr>
          <p:cNvSpPr>
            <a:spLocks noGrp="1"/>
          </p:cNvSpPr>
          <p:nvPr>
            <p:ph type="title"/>
          </p:nvPr>
        </p:nvSpPr>
        <p:spPr>
          <a:xfrm>
            <a:off x="831850" y="1709738"/>
            <a:ext cx="10515600" cy="2852737"/>
          </a:xfrm>
        </p:spPr>
        <p:txBody>
          <a:bodyPr anchor="b">
            <a:normAutofit/>
          </a:bodyPr>
          <a:lstStyle>
            <a:lvl1pPr>
              <a:defRPr sz="2800"/>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9EA846E9-13F4-280E-CDD0-8C3C58BB6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BEA708-D328-1048-9C7E-BA6C9C3A5092}"/>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7784429B-2380-0A54-9A14-15E4E92F8C7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9D49D5A-6210-6A8F-B12E-7EC98F16AB63}"/>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9218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F6CA-A6C2-4178-E2A4-0D4F54865A2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AC0003F-CB8B-EB57-3CF8-FE11DBCDA9E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11DB3661-BFC3-C2BC-1ACF-3583F7D7FF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C4859C61-07A4-36C1-5411-BDA1E9319BCA}"/>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6" name="Footer Placeholder 5">
            <a:extLst>
              <a:ext uri="{FF2B5EF4-FFF2-40B4-BE49-F238E27FC236}">
                <a16:creationId xmlns:a16="http://schemas.microsoft.com/office/drawing/2014/main" id="{D1E80D06-395D-2405-F874-CED32040B5E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F8926C9-2AC6-7B2C-CE42-FD5DD46FDA57}"/>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15725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F4E4-6ED7-E0F5-65D6-F545C89C6E09}"/>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DEFA317-68E4-EBD7-F61C-01B1ED93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ED3C8C-D1FA-1AD6-CB88-A92E38C28B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EF7BF9E6-9301-4235-64BB-8DD92EA7E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0659F5-1645-26E9-CD63-1AC7ADE32D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5F0D4212-5DF6-910B-8178-45F3717F9704}"/>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8" name="Footer Placeholder 7">
            <a:extLst>
              <a:ext uri="{FF2B5EF4-FFF2-40B4-BE49-F238E27FC236}">
                <a16:creationId xmlns:a16="http://schemas.microsoft.com/office/drawing/2014/main" id="{BECE54CD-BB98-1D2B-08A4-F2125D46D861}"/>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9AF43F75-B057-BCE9-F359-5C2935E69B6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51526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3B92-C48B-F378-0353-F2F1688AC83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A162D577-A8F1-BB28-EFA0-2C5C9B221657}"/>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4" name="Footer Placeholder 3">
            <a:extLst>
              <a:ext uri="{FF2B5EF4-FFF2-40B4-BE49-F238E27FC236}">
                <a16:creationId xmlns:a16="http://schemas.microsoft.com/office/drawing/2014/main" id="{266243DD-A3CE-74D9-337E-F2D642750EB8}"/>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F5B4190-B733-CE22-521C-6D32C4325976}"/>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44401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2239A-70CC-DFC0-C911-C296D48DBBC5}"/>
              </a:ext>
            </a:extLst>
          </p:cNvPr>
          <p:cNvSpPr>
            <a:spLocks noGrp="1"/>
          </p:cNvSpPr>
          <p:nvPr>
            <p:ph type="dt" sz="half" idx="10"/>
          </p:nvPr>
        </p:nvSpPr>
        <p:spPr>
          <a:solidFill>
            <a:schemeClr val="bg1"/>
          </a:solidFill>
        </p:spPr>
        <p:txBody>
          <a:bodyPr/>
          <a:lstStyle/>
          <a:p>
            <a:fld id="{6ECBB70C-BF5A-5D4C-9596-9801CD5AA689}" type="datetimeFigureOut">
              <a:rPr lang="en-NL" smtClean="0"/>
              <a:t>05/15/2025</a:t>
            </a:fld>
            <a:endParaRPr lang="en-NL"/>
          </a:p>
        </p:txBody>
      </p:sp>
      <p:sp>
        <p:nvSpPr>
          <p:cNvPr id="3" name="Footer Placeholder 2">
            <a:extLst>
              <a:ext uri="{FF2B5EF4-FFF2-40B4-BE49-F238E27FC236}">
                <a16:creationId xmlns:a16="http://schemas.microsoft.com/office/drawing/2014/main" id="{7E652F42-0659-C6CC-7BB9-B8CB62196540}"/>
              </a:ext>
            </a:extLst>
          </p:cNvPr>
          <p:cNvSpPr>
            <a:spLocks noGrp="1"/>
          </p:cNvSpPr>
          <p:nvPr>
            <p:ph type="ftr" sz="quarter" idx="11"/>
          </p:nvPr>
        </p:nvSpPr>
        <p:spPr>
          <a:solidFill>
            <a:schemeClr val="bg1"/>
          </a:solidFill>
        </p:spPr>
        <p:txBody>
          <a:bodyPr/>
          <a:lstStyle/>
          <a:p>
            <a:endParaRPr lang="en-NL"/>
          </a:p>
        </p:txBody>
      </p:sp>
      <p:sp>
        <p:nvSpPr>
          <p:cNvPr id="4" name="Slide Number Placeholder 3">
            <a:extLst>
              <a:ext uri="{FF2B5EF4-FFF2-40B4-BE49-F238E27FC236}">
                <a16:creationId xmlns:a16="http://schemas.microsoft.com/office/drawing/2014/main" id="{D7B00ADD-71EC-5C3F-C803-AFAEEE451A7C}"/>
              </a:ext>
            </a:extLst>
          </p:cNvPr>
          <p:cNvSpPr>
            <a:spLocks noGrp="1"/>
          </p:cNvSpPr>
          <p:nvPr>
            <p:ph type="sldNum" sz="quarter" idx="12"/>
          </p:nvPr>
        </p:nvSpPr>
        <p:spPr>
          <a:solidFill>
            <a:schemeClr val="bg1"/>
          </a:solidFill>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758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B9D1-C0E8-A6C2-0E7C-FC7EAF40DB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0A8AB1B8-9B13-B5EA-360A-583332073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CF39AC2-9E39-D11A-B0CF-48AE27346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499D19-FC66-1EB2-F0F0-F1FE9F40EC8D}"/>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6" name="Footer Placeholder 5">
            <a:extLst>
              <a:ext uri="{FF2B5EF4-FFF2-40B4-BE49-F238E27FC236}">
                <a16:creationId xmlns:a16="http://schemas.microsoft.com/office/drawing/2014/main" id="{AF6BCB09-F65C-5717-C8B7-06D21E611DA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77FCE09-0E18-C430-6371-A4A7B6F294F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67782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4199-6581-B150-A71D-6A9DF846A0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63458B2E-1A20-B02A-6D12-9066D007F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3848DC98-DF7A-60DC-8178-2EE178D46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E65881-2AF4-ACD8-C3F1-35C79B32E6FF}"/>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6" name="Footer Placeholder 5">
            <a:extLst>
              <a:ext uri="{FF2B5EF4-FFF2-40B4-BE49-F238E27FC236}">
                <a16:creationId xmlns:a16="http://schemas.microsoft.com/office/drawing/2014/main" id="{A256B100-2578-DC68-4AB3-C72C25E160B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1768776-12C4-9E5C-2779-32700A11CAF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9637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39AD9-BD5B-33D0-6D31-019F6611A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607D144-A201-5897-3FBE-6BDD6D3A3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84631EF1-E120-F57A-1584-22AEC0916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066ACA0E-8353-BD96-F15A-5ECCC8847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CC2C77CD-CA19-5E2D-9EEC-B9D59CE3A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A2103-E7A5-B24D-BF4F-2A18EAA48546}" type="slidenum">
              <a:rPr lang="en-NL" smtClean="0"/>
              <a:t>‹nr.›</a:t>
            </a:fld>
            <a:endParaRPr lang="en-NL"/>
          </a:p>
        </p:txBody>
      </p:sp>
    </p:spTree>
    <p:extLst>
      <p:ext uri="{BB962C8B-B14F-4D97-AF65-F5344CB8AC3E}">
        <p14:creationId xmlns:p14="http://schemas.microsoft.com/office/powerpoint/2010/main" val="115563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2800" b="1" kern="1200">
          <a:solidFill>
            <a:schemeClr val="tx1"/>
          </a:solidFill>
          <a:latin typeface="Apercu"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percu" panose="02000506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lemniscaat.nl/boeken/schatkamer"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hyperlink" Target="https://home.online.nl/rose.regenboog/anneroseregenboog.nl/hom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persoon, kleding, regenboog, tafel&#10;&#10;Automatisch gegenereerde beschrijving">
            <a:extLst>
              <a:ext uri="{FF2B5EF4-FFF2-40B4-BE49-F238E27FC236}">
                <a16:creationId xmlns:a16="http://schemas.microsoft.com/office/drawing/2014/main" id="{412F4A13-9874-1AD6-5FC1-1B82EDA1B0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07" b="7807"/>
          <a:stretch>
            <a:fillRect/>
          </a:stretch>
        </p:blipFill>
        <p:spPr/>
      </p:pic>
      <p:sp>
        <p:nvSpPr>
          <p:cNvPr id="5" name="Rectangle 4">
            <a:extLst>
              <a:ext uri="{FF2B5EF4-FFF2-40B4-BE49-F238E27FC236}">
                <a16:creationId xmlns:a16="http://schemas.microsoft.com/office/drawing/2014/main" id="{34D6204B-EFCC-EBCA-0E13-2363861FA056}"/>
              </a:ext>
            </a:extLst>
          </p:cNvPr>
          <p:cNvSpPr>
            <a:spLocks/>
          </p:cNvSpPr>
          <p:nvPr/>
        </p:nvSpPr>
        <p:spPr>
          <a:xfrm>
            <a:off x="-2" y="0"/>
            <a:ext cx="12192000" cy="6858000"/>
          </a:xfrm>
          <a:prstGeom prst="rect">
            <a:avLst/>
          </a:prstGeom>
          <a:gradFill flip="none" rotWithShape="1">
            <a:gsLst>
              <a:gs pos="100000">
                <a:schemeClr val="tx1">
                  <a:alpha val="70000"/>
                </a:schemeClr>
              </a:gs>
              <a:gs pos="100000">
                <a:schemeClr val="tx1">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30DAE85-8340-952F-AF5A-9A2FDDD3B707}"/>
              </a:ext>
            </a:extLst>
          </p:cNvPr>
          <p:cNvSpPr txBox="1">
            <a:spLocks/>
          </p:cNvSpPr>
          <p:nvPr/>
        </p:nvSpPr>
        <p:spPr>
          <a:xfrm>
            <a:off x="3101883" y="3475869"/>
            <a:ext cx="5988226" cy="1046440"/>
          </a:xfrm>
          <a:prstGeom prst="rect">
            <a:avLst/>
          </a:prstGeom>
          <a:noFill/>
        </p:spPr>
        <p:txBody>
          <a:bodyPr wrap="square" lIns="0" tIns="0" rIns="0" bIns="0" rtlCol="0" anchor="ctr">
            <a:spAutoFit/>
          </a:bodyPr>
          <a:lstStyle/>
          <a:p>
            <a:pPr algn="ctr"/>
            <a:r>
              <a:rPr lang="nl-NL" b="1" dirty="0">
                <a:solidFill>
                  <a:srgbClr val="FFFFFF"/>
                </a:solidFill>
                <a:latin typeface="Apercu Pro Light"/>
                <a:cs typeface="Poppins Light"/>
              </a:rPr>
              <a:t>Korte opdracht Kinderboekenweek 2025</a:t>
            </a:r>
          </a:p>
          <a:p>
            <a:pPr algn="ctr"/>
            <a:r>
              <a:rPr lang="nl-NL" b="1" dirty="0">
                <a:solidFill>
                  <a:srgbClr val="FFFFFF"/>
                </a:solidFill>
                <a:latin typeface="Apercu Pro Light"/>
                <a:cs typeface="Poppins Light"/>
              </a:rPr>
              <a:t>Groep 1-2</a:t>
            </a:r>
          </a:p>
          <a:p>
            <a:pPr algn="ctr"/>
            <a:endParaRPr lang="nl-NL" dirty="0">
              <a:solidFill>
                <a:srgbClr val="FFFFFF"/>
              </a:solidFill>
              <a:latin typeface="Apercu Pro Light"/>
              <a:cs typeface="Poppins Light"/>
            </a:endParaRPr>
          </a:p>
          <a:p>
            <a:pPr algn="ctr"/>
            <a:r>
              <a:rPr lang="nl-NL" sz="1400" dirty="0">
                <a:solidFill>
                  <a:schemeClr val="bg1"/>
                </a:solidFill>
                <a:latin typeface="Apercu Pro Light" panose="020B0303050601040103" pitchFamily="34" charset="0"/>
              </a:rPr>
              <a:t>Een bewerking van het project Schatplek | Interdisciplinair | Utopie | Groep 1-2</a:t>
            </a:r>
          </a:p>
        </p:txBody>
      </p:sp>
      <p:sp>
        <p:nvSpPr>
          <p:cNvPr id="6" name="TextBox 5">
            <a:extLst>
              <a:ext uri="{FF2B5EF4-FFF2-40B4-BE49-F238E27FC236}">
                <a16:creationId xmlns:a16="http://schemas.microsoft.com/office/drawing/2014/main" id="{52A2D2CB-B9A6-E0B7-5AE8-EFE941FD127A}"/>
              </a:ext>
            </a:extLst>
          </p:cNvPr>
          <p:cNvSpPr txBox="1">
            <a:spLocks/>
          </p:cNvSpPr>
          <p:nvPr/>
        </p:nvSpPr>
        <p:spPr>
          <a:xfrm>
            <a:off x="2962937" y="2295670"/>
            <a:ext cx="6266119" cy="1323439"/>
          </a:xfrm>
          <a:prstGeom prst="rect">
            <a:avLst/>
          </a:prstGeom>
          <a:noFill/>
        </p:spPr>
        <p:txBody>
          <a:bodyPr wrap="square" rtlCol="0">
            <a:spAutoFit/>
          </a:bodyPr>
          <a:lstStyle/>
          <a:p>
            <a:r>
              <a:rPr lang="nl-NL" sz="8000" b="1" dirty="0">
                <a:solidFill>
                  <a:schemeClr val="bg1"/>
                </a:solidFill>
                <a:latin typeface="Apercu Pro ExtraBold" panose="020B0903050601040103" pitchFamily="34" charset="0"/>
              </a:rPr>
              <a:t>Vol avontuur</a:t>
            </a:r>
            <a:endParaRPr lang="en-US" sz="8000" b="1" dirty="0">
              <a:gradFill>
                <a:gsLst>
                  <a:gs pos="0">
                    <a:schemeClr val="accent3"/>
                  </a:gs>
                  <a:gs pos="100000">
                    <a:schemeClr val="accent4"/>
                  </a:gs>
                </a:gsLst>
                <a:lin ang="2700000" scaled="1"/>
              </a:gradFill>
              <a:latin typeface="Apercu Pro ExtraBold" panose="020B0903050601040103" pitchFamily="34" charset="0"/>
            </a:endParaRPr>
          </a:p>
        </p:txBody>
      </p:sp>
      <p:pic>
        <p:nvPicPr>
          <p:cNvPr id="2" name="Afbeelding 1" descr="Afbeelding met Lettertype, Graphics, grafische vormgeving, logo&#10;&#10;Automatisch gegenereerde beschrijving">
            <a:extLst>
              <a:ext uri="{FF2B5EF4-FFF2-40B4-BE49-F238E27FC236}">
                <a16:creationId xmlns:a16="http://schemas.microsoft.com/office/drawing/2014/main" id="{579BB5B8-3A84-4316-68B4-7461D32B11D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4" name="Afbeelding 3" descr="Afbeelding met geel, Kleurrijkheid, schermopname, Rechthoek&#10;&#10;Automatisch gegenereerde beschrijving">
            <a:extLst>
              <a:ext uri="{FF2B5EF4-FFF2-40B4-BE49-F238E27FC236}">
                <a16:creationId xmlns:a16="http://schemas.microsoft.com/office/drawing/2014/main" id="{C60FEADF-292B-37E1-CCB5-A8CC1AD0CEB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411587" y="1817613"/>
            <a:ext cx="313156" cy="278462"/>
          </a:xfrm>
          <a:prstGeom prst="rect">
            <a:avLst/>
          </a:prstGeom>
        </p:spPr>
      </p:pic>
      <p:pic>
        <p:nvPicPr>
          <p:cNvPr id="16" name="Afbeelding 15" descr="Afbeelding met geel, sinaasappel, rood, Kleurrijkheid&#10;&#10;Automatisch gegenereerde beschrijving">
            <a:extLst>
              <a:ext uri="{FF2B5EF4-FFF2-40B4-BE49-F238E27FC236}">
                <a16:creationId xmlns:a16="http://schemas.microsoft.com/office/drawing/2014/main" id="{8FDBA70F-1663-E630-205F-E2BF43AD8FF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568345" y="6590854"/>
            <a:ext cx="393011" cy="269213"/>
          </a:xfrm>
          <a:prstGeom prst="rect">
            <a:avLst/>
          </a:prstGeom>
        </p:spPr>
      </p:pic>
      <p:pic>
        <p:nvPicPr>
          <p:cNvPr id="21" name="Afbeelding 20" descr="Afbeelding met schermopname, Rechthoek, sinaasappel&#10;&#10;Automatisch gegenereerde beschrijving">
            <a:extLst>
              <a:ext uri="{FF2B5EF4-FFF2-40B4-BE49-F238E27FC236}">
                <a16:creationId xmlns:a16="http://schemas.microsoft.com/office/drawing/2014/main" id="{E2B383FA-AACE-4C74-620E-1B9D1C31E2B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0979691" y="5497998"/>
            <a:ext cx="350811" cy="270165"/>
          </a:xfrm>
          <a:prstGeom prst="rect">
            <a:avLst/>
          </a:prstGeom>
        </p:spPr>
      </p:pic>
      <p:pic>
        <p:nvPicPr>
          <p:cNvPr id="10" name="Afbeelding 9" descr="Afbeelding met geel, Kleurrijkheid, sinaasappel, roze&#10;&#10;Automatisch gegenereerde beschrijving">
            <a:extLst>
              <a:ext uri="{FF2B5EF4-FFF2-40B4-BE49-F238E27FC236}">
                <a16:creationId xmlns:a16="http://schemas.microsoft.com/office/drawing/2014/main" id="{5C183191-7C93-E5C1-FC9D-C58E26099323}"/>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891050" y="3637296"/>
            <a:ext cx="327786" cy="223702"/>
          </a:xfrm>
          <a:prstGeom prst="rect">
            <a:avLst/>
          </a:prstGeom>
        </p:spPr>
      </p:pic>
      <p:pic>
        <p:nvPicPr>
          <p:cNvPr id="12" name="Afbeelding 11" descr="Afbeelding met geel, Kleurrijkheid, Rechthoek, schermopname&#10;&#10;Automatisch gegenereerde beschrijving">
            <a:extLst>
              <a:ext uri="{FF2B5EF4-FFF2-40B4-BE49-F238E27FC236}">
                <a16:creationId xmlns:a16="http://schemas.microsoft.com/office/drawing/2014/main" id="{9E418E26-C3AD-769D-603B-04C9DFFA6499}"/>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2836733" y="480540"/>
            <a:ext cx="343105" cy="264770"/>
          </a:xfrm>
          <a:prstGeom prst="rect">
            <a:avLst/>
          </a:prstGeom>
        </p:spPr>
      </p:pic>
      <p:pic>
        <p:nvPicPr>
          <p:cNvPr id="14" name="Afbeelding 13" descr="Afbeelding met Rechthoek, rood, Kleurrijkheid, vlag&#10;&#10;Automatisch gegenereerde beschrijving">
            <a:extLst>
              <a:ext uri="{FF2B5EF4-FFF2-40B4-BE49-F238E27FC236}">
                <a16:creationId xmlns:a16="http://schemas.microsoft.com/office/drawing/2014/main" id="{4CBE4C5D-228E-9771-2831-5900C8C2F874}"/>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7281876" y="5542098"/>
            <a:ext cx="143117" cy="392293"/>
          </a:xfrm>
          <a:prstGeom prst="rect">
            <a:avLst/>
          </a:prstGeom>
        </p:spPr>
      </p:pic>
      <p:pic>
        <p:nvPicPr>
          <p:cNvPr id="17" name="Afbeelding 16" descr="Afbeelding met Lila, paars, roze, Magenta&#10;&#10;Automatisch gegenereerde beschrijving">
            <a:extLst>
              <a:ext uri="{FF2B5EF4-FFF2-40B4-BE49-F238E27FC236}">
                <a16:creationId xmlns:a16="http://schemas.microsoft.com/office/drawing/2014/main" id="{69F62446-C08F-E77A-7901-FCECAFCE65B0}"/>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7629553" y="1071326"/>
            <a:ext cx="437591" cy="204964"/>
          </a:xfrm>
          <a:prstGeom prst="rect">
            <a:avLst/>
          </a:prstGeom>
        </p:spPr>
      </p:pic>
    </p:spTree>
    <p:extLst>
      <p:ext uri="{BB962C8B-B14F-4D97-AF65-F5344CB8AC3E}">
        <p14:creationId xmlns:p14="http://schemas.microsoft.com/office/powerpoint/2010/main" val="210822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C4C3-D50D-6A9C-B1CE-53A3B59835F8}"/>
            </a:ext>
          </a:extLst>
        </p:cNvPr>
        <p:cNvGrpSpPr/>
        <p:nvPr/>
      </p:nvGrpSpPr>
      <p:grpSpPr>
        <a:xfrm>
          <a:off x="0" y="0"/>
          <a:ext cx="0" cy="0"/>
          <a:chOff x="0" y="0"/>
          <a:chExt cx="0" cy="0"/>
        </a:xfrm>
      </p:grpSpPr>
      <p:pic>
        <p:nvPicPr>
          <p:cNvPr id="29" name="Tijdelijke aanduiding voor afbeelding 28">
            <a:extLst>
              <a:ext uri="{FF2B5EF4-FFF2-40B4-BE49-F238E27FC236}">
                <a16:creationId xmlns:a16="http://schemas.microsoft.com/office/drawing/2014/main" id="{96B64149-C36E-2D94-7DCB-F35AAE55545E}"/>
              </a:ext>
            </a:extLst>
          </p:cNvPr>
          <p:cNvPicPr>
            <a:picLocks noGrp="1" noChangeAspect="1"/>
          </p:cNvPicPr>
          <p:nvPr>
            <p:ph type="pic" sz="quarter" idx="10"/>
          </p:nvPr>
        </p:nvPicPr>
        <p:blipFill>
          <a:blip r:embed="rId3"/>
          <a:srcRect l="2" t="4478" r="234" b="4195"/>
          <a:stretch/>
        </p:blipFill>
        <p:spPr>
          <a:xfrm>
            <a:off x="-234989" y="0"/>
            <a:ext cx="5714665" cy="6858000"/>
          </a:xfrm>
          <a:effectLst/>
        </p:spPr>
      </p:pic>
      <p:pic>
        <p:nvPicPr>
          <p:cNvPr id="15" name="Afbeelding 14" descr="Afbeelding met Lettertype, Graphics, grafische vormgeving, logo&#10;&#10;Automatisch gegenereerde beschrijving">
            <a:extLst>
              <a:ext uri="{FF2B5EF4-FFF2-40B4-BE49-F238E27FC236}">
                <a16:creationId xmlns:a16="http://schemas.microsoft.com/office/drawing/2014/main" id="{833C476A-93AB-663A-41E8-78E5444F400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2" name="TextBox 6">
            <a:extLst>
              <a:ext uri="{FF2B5EF4-FFF2-40B4-BE49-F238E27FC236}">
                <a16:creationId xmlns:a16="http://schemas.microsoft.com/office/drawing/2014/main" id="{C78A6B8A-20AE-ABE2-A3F2-4A587CB976B6}"/>
              </a:ext>
            </a:extLst>
          </p:cNvPr>
          <p:cNvSpPr txBox="1"/>
          <p:nvPr/>
        </p:nvSpPr>
        <p:spPr>
          <a:xfrm>
            <a:off x="6280697" y="2715739"/>
            <a:ext cx="4926108" cy="584775"/>
          </a:xfrm>
          <a:prstGeom prst="rect">
            <a:avLst/>
          </a:prstGeom>
          <a:noFill/>
        </p:spPr>
        <p:txBody>
          <a:bodyPr wrap="square" rtlCol="0">
            <a:spAutoFit/>
          </a:bodyPr>
          <a:lstStyle/>
          <a:p>
            <a:r>
              <a:rPr lang="nl-NL" sz="3200" b="1" dirty="0">
                <a:solidFill>
                  <a:srgbClr val="5CC4B8"/>
                </a:solidFill>
                <a:latin typeface="Apercu Pro ExtraBold" panose="020B0903050601040103" pitchFamily="34" charset="0"/>
              </a:rPr>
              <a:t>Schat zoeken</a:t>
            </a:r>
            <a:endParaRPr lang="en-US" sz="3200" b="1" dirty="0">
              <a:solidFill>
                <a:srgbClr val="5CC4B8"/>
              </a:solidFill>
              <a:latin typeface="Apercu Pro ExtraBold" panose="020B0903050601040103" pitchFamily="34" charset="0"/>
            </a:endParaRPr>
          </a:p>
        </p:txBody>
      </p:sp>
      <p:sp>
        <p:nvSpPr>
          <p:cNvPr id="3" name="TextBox 7">
            <a:extLst>
              <a:ext uri="{FF2B5EF4-FFF2-40B4-BE49-F238E27FC236}">
                <a16:creationId xmlns:a16="http://schemas.microsoft.com/office/drawing/2014/main" id="{E427D1BC-1246-A487-2B49-049488886D50}"/>
              </a:ext>
            </a:extLst>
          </p:cNvPr>
          <p:cNvSpPr txBox="1"/>
          <p:nvPr/>
        </p:nvSpPr>
        <p:spPr>
          <a:xfrm>
            <a:off x="6280697" y="3173506"/>
            <a:ext cx="5053050" cy="646331"/>
          </a:xfrm>
          <a:prstGeom prst="rect">
            <a:avLst/>
          </a:prstGeom>
          <a:noFill/>
        </p:spPr>
        <p:txBody>
          <a:bodyPr wrap="square" rtlCol="0">
            <a:spAutoFit/>
          </a:bodyPr>
          <a:lstStyle/>
          <a:p>
            <a:r>
              <a:rPr lang="nl-NL" dirty="0">
                <a:solidFill>
                  <a:schemeClr val="bg1"/>
                </a:solidFill>
                <a:latin typeface="Apercu Pro Light" panose="020B0303050601040103" pitchFamily="34" charset="0"/>
                <a:cs typeface="Segoe UI Light" panose="020B0502040204020203" pitchFamily="34" charset="0"/>
              </a:rPr>
              <a:t>Bekijk en bespreek het prentenboek </a:t>
            </a:r>
            <a:r>
              <a:rPr lang="nl-NL" b="1" dirty="0">
                <a:solidFill>
                  <a:schemeClr val="bg1"/>
                </a:solidFill>
                <a:latin typeface="Apercu Pro Black" panose="020B0A03050601040103" pitchFamily="34" charset="0"/>
                <a:cs typeface="Segoe UI Light" panose="020B0502040204020203" pitchFamily="34" charset="0"/>
                <a:hlinkClick r:id="rId5">
                  <a:extLst>
                    <a:ext uri="{A12FA001-AC4F-418D-AE19-62706E023703}">
                      <ahyp:hlinkClr xmlns:ahyp="http://schemas.microsoft.com/office/drawing/2018/hyperlinkcolor" val="tx"/>
                    </a:ext>
                  </a:extLst>
                </a:hlinkClick>
              </a:rPr>
              <a:t>Schatkamer</a:t>
            </a:r>
            <a:r>
              <a:rPr lang="nl-NL" dirty="0">
                <a:solidFill>
                  <a:schemeClr val="bg1"/>
                </a:solidFill>
                <a:latin typeface="Apercu Pro Light" panose="020B0303050601040103" pitchFamily="34" charset="0"/>
                <a:cs typeface="Segoe UI Light" panose="020B0502040204020203" pitchFamily="34" charset="0"/>
              </a:rPr>
              <a:t> van Mireille geus en Evy Van </a:t>
            </a:r>
            <a:r>
              <a:rPr lang="nl-NL" dirty="0" err="1">
                <a:solidFill>
                  <a:schemeClr val="bg1"/>
                </a:solidFill>
                <a:latin typeface="Apercu Pro Light" panose="020B0303050601040103" pitchFamily="34" charset="0"/>
                <a:cs typeface="Segoe UI Light" panose="020B0502040204020203" pitchFamily="34" charset="0"/>
              </a:rPr>
              <a:t>Guyse</a:t>
            </a:r>
            <a:r>
              <a:rPr lang="nl-NL" dirty="0">
                <a:solidFill>
                  <a:schemeClr val="bg1"/>
                </a:solidFill>
                <a:latin typeface="Apercu Pro Light" panose="020B0303050601040103" pitchFamily="34" charset="0"/>
                <a:cs typeface="Segoe UI Light" panose="020B0502040204020203" pitchFamily="34" charset="0"/>
              </a:rPr>
              <a:t> </a:t>
            </a:r>
          </a:p>
        </p:txBody>
      </p:sp>
    </p:spTree>
    <p:extLst>
      <p:ext uri="{BB962C8B-B14F-4D97-AF65-F5344CB8AC3E}">
        <p14:creationId xmlns:p14="http://schemas.microsoft.com/office/powerpoint/2010/main" val="153525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E884-ADE7-AF3D-E834-2112B5503979}"/>
            </a:ext>
          </a:extLst>
        </p:cNvPr>
        <p:cNvGrpSpPr/>
        <p:nvPr/>
      </p:nvGrpSpPr>
      <p:grpSpPr>
        <a:xfrm>
          <a:off x="0" y="0"/>
          <a:ext cx="0" cy="0"/>
          <a:chOff x="0" y="0"/>
          <a:chExt cx="0" cy="0"/>
        </a:xfrm>
      </p:grpSpPr>
      <p:pic>
        <p:nvPicPr>
          <p:cNvPr id="15" name="Afbeelding 14" descr="Afbeelding met Lettertype, Graphics, grafische vormgeving, logo&#10;&#10;Automatisch gegenereerde beschrijving">
            <a:extLst>
              <a:ext uri="{FF2B5EF4-FFF2-40B4-BE49-F238E27FC236}">
                <a16:creationId xmlns:a16="http://schemas.microsoft.com/office/drawing/2014/main" id="{9E4A410D-C756-AB25-FEF3-EE6CFC7E98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3" name="TextBox 7">
            <a:extLst>
              <a:ext uri="{FF2B5EF4-FFF2-40B4-BE49-F238E27FC236}">
                <a16:creationId xmlns:a16="http://schemas.microsoft.com/office/drawing/2014/main" id="{85513958-F642-1083-4C25-CFDF60A951A0}"/>
              </a:ext>
            </a:extLst>
          </p:cNvPr>
          <p:cNvSpPr txBox="1"/>
          <p:nvPr/>
        </p:nvSpPr>
        <p:spPr>
          <a:xfrm>
            <a:off x="5266034" y="2828835"/>
            <a:ext cx="6071723" cy="1200329"/>
          </a:xfrm>
          <a:prstGeom prst="rect">
            <a:avLst/>
          </a:prstGeom>
          <a:noFill/>
        </p:spPr>
        <p:txBody>
          <a:bodyPr wrap="square" rtlCol="0">
            <a:spAutoFit/>
          </a:bodyPr>
          <a:lstStyle/>
          <a:p>
            <a:r>
              <a:rPr lang="nl-NL" dirty="0">
                <a:solidFill>
                  <a:schemeClr val="bg1"/>
                </a:solidFill>
                <a:latin typeface="Apercu Pro Light" panose="020B0303050601040103" pitchFamily="34" charset="0"/>
                <a:cs typeface="Segoe UI Light" panose="020B0502040204020203" pitchFamily="34" charset="0"/>
              </a:rPr>
              <a:t>Hebben jullie wel eens mooie schatten gevonden? </a:t>
            </a:r>
          </a:p>
          <a:p>
            <a:r>
              <a:rPr lang="nl-NL" dirty="0">
                <a:solidFill>
                  <a:schemeClr val="bg1"/>
                </a:solidFill>
                <a:latin typeface="Apercu Pro Light" panose="020B0303050601040103" pitchFamily="34" charset="0"/>
                <a:cs typeface="Segoe UI Light" panose="020B0502040204020203" pitchFamily="34" charset="0"/>
              </a:rPr>
              <a:t>Jullie gaan opzoek naar verschillende soorten schatten. </a:t>
            </a:r>
          </a:p>
          <a:p>
            <a:r>
              <a:rPr lang="nl-NL" dirty="0">
                <a:solidFill>
                  <a:schemeClr val="bg1"/>
                </a:solidFill>
                <a:latin typeface="Apercu Pro Light" panose="020B0303050601040103" pitchFamily="34" charset="0"/>
                <a:cs typeface="Segoe UI Light" panose="020B0502040204020203" pitchFamily="34" charset="0"/>
              </a:rPr>
              <a:t>Wat zal de mooiste schat zijn die gevonden wordt?</a:t>
            </a:r>
          </a:p>
          <a:p>
            <a:r>
              <a:rPr lang="nl-NL" dirty="0">
                <a:solidFill>
                  <a:schemeClr val="bg1"/>
                </a:solidFill>
                <a:latin typeface="Apercu Pro Light" panose="020B0303050601040103" pitchFamily="34" charset="0"/>
                <a:cs typeface="Segoe UI Light" panose="020B0502040204020203" pitchFamily="34" charset="0"/>
              </a:rPr>
              <a:t>Waar hopen jullie op? Vertel. </a:t>
            </a:r>
          </a:p>
        </p:txBody>
      </p:sp>
      <p:pic>
        <p:nvPicPr>
          <p:cNvPr id="6" name="Afbeelding 5" descr="Afbeelding met tekening, schets, Lijnillustraties, lijntekening&#10;&#10;Door AI gegenereerde inhoud is mogelijk onjuist.">
            <a:extLst>
              <a:ext uri="{FF2B5EF4-FFF2-40B4-BE49-F238E27FC236}">
                <a16:creationId xmlns:a16="http://schemas.microsoft.com/office/drawing/2014/main" id="{B809E4BC-AD83-90A3-24C3-AD9F0B4F1153}"/>
              </a:ext>
            </a:extLst>
          </p:cNvPr>
          <p:cNvPicPr>
            <a:picLocks noChangeAspect="1"/>
          </p:cNvPicPr>
          <p:nvPr/>
        </p:nvPicPr>
        <p:blipFill>
          <a:blip r:embed="rId4"/>
          <a:stretch>
            <a:fillRect/>
          </a:stretch>
        </p:blipFill>
        <p:spPr>
          <a:xfrm>
            <a:off x="854243" y="2058431"/>
            <a:ext cx="3694495" cy="2568292"/>
          </a:xfrm>
          <a:prstGeom prst="rect">
            <a:avLst/>
          </a:prstGeom>
        </p:spPr>
      </p:pic>
      <p:sp>
        <p:nvSpPr>
          <p:cNvPr id="7" name="Rechthoek 6">
            <a:extLst>
              <a:ext uri="{FF2B5EF4-FFF2-40B4-BE49-F238E27FC236}">
                <a16:creationId xmlns:a16="http://schemas.microsoft.com/office/drawing/2014/main" id="{FC31DAE6-3118-FD0D-4DD4-18A546381987}"/>
              </a:ext>
            </a:extLst>
          </p:cNvPr>
          <p:cNvSpPr/>
          <p:nvPr/>
        </p:nvSpPr>
        <p:spPr>
          <a:xfrm>
            <a:off x="1115904" y="2294720"/>
            <a:ext cx="495656" cy="4640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tx1"/>
                </a:solidFill>
              </a:rPr>
              <a:t>Zoek en vind</a:t>
            </a:r>
          </a:p>
        </p:txBody>
      </p:sp>
    </p:spTree>
    <p:extLst>
      <p:ext uri="{BB962C8B-B14F-4D97-AF65-F5344CB8AC3E}">
        <p14:creationId xmlns:p14="http://schemas.microsoft.com/office/powerpoint/2010/main" val="304112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990D-910E-5820-8F02-27929E1E0FC0}"/>
            </a:ext>
          </a:extLst>
        </p:cNvPr>
        <p:cNvGrpSpPr/>
        <p:nvPr/>
      </p:nvGrpSpPr>
      <p:grpSpPr>
        <a:xfrm>
          <a:off x="0" y="0"/>
          <a:ext cx="0" cy="0"/>
          <a:chOff x="0" y="0"/>
          <a:chExt cx="0" cy="0"/>
        </a:xfrm>
      </p:grpSpPr>
      <p:pic>
        <p:nvPicPr>
          <p:cNvPr id="15" name="Afbeelding 14" descr="Afbeelding met Lettertype, Graphics, grafische vormgeving, logo&#10;&#10;Automatisch gegenereerde beschrijving">
            <a:extLst>
              <a:ext uri="{FF2B5EF4-FFF2-40B4-BE49-F238E27FC236}">
                <a16:creationId xmlns:a16="http://schemas.microsoft.com/office/drawing/2014/main" id="{3FE54E3B-426B-28CB-0344-90E758A942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3" name="TextBox 7">
            <a:extLst>
              <a:ext uri="{FF2B5EF4-FFF2-40B4-BE49-F238E27FC236}">
                <a16:creationId xmlns:a16="http://schemas.microsoft.com/office/drawing/2014/main" id="{A79629EA-FF25-BF71-1E13-56D606924BDD}"/>
              </a:ext>
            </a:extLst>
          </p:cNvPr>
          <p:cNvSpPr txBox="1"/>
          <p:nvPr/>
        </p:nvSpPr>
        <p:spPr>
          <a:xfrm>
            <a:off x="767545" y="1810940"/>
            <a:ext cx="8532394" cy="3693319"/>
          </a:xfrm>
          <a:prstGeom prst="rect">
            <a:avLst/>
          </a:prstGeom>
          <a:noFill/>
        </p:spPr>
        <p:txBody>
          <a:bodyPr wrap="square" rtlCol="0">
            <a:spAutoFit/>
          </a:bodyPr>
          <a:lstStyle/>
          <a:p>
            <a:endParaRPr lang="nl-NL" dirty="0">
              <a:solidFill>
                <a:schemeClr val="bg1"/>
              </a:solidFill>
              <a:latin typeface="Apercu Pro Light" panose="020B0303050601040103" pitchFamily="34" charset="0"/>
              <a:cs typeface="Segoe UI Light" panose="020B0502040204020203" pitchFamily="34" charset="0"/>
            </a:endParaRPr>
          </a:p>
          <a:p>
            <a:pPr marL="285750" indent="-285750">
              <a:buClr>
                <a:srgbClr val="8BD0BF"/>
              </a:buClr>
              <a:buFont typeface="Wingdings" panose="05000000000000000000" pitchFamily="2" charset="2"/>
              <a:buChar char="§"/>
            </a:pPr>
            <a:r>
              <a:rPr lang="nl-NL" dirty="0">
                <a:solidFill>
                  <a:schemeClr val="bg1"/>
                </a:solidFill>
                <a:latin typeface="Apercu Pro Light" panose="020B0303050601040103" pitchFamily="34" charset="0"/>
                <a:cs typeface="Segoe UI Light" panose="020B0502040204020203" pitchFamily="34" charset="0"/>
              </a:rPr>
              <a:t>Neem een ‘schat’ mee vanuit huis of  kies er een uit het klaslokaal,</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of maak een tekening op een A5 velletje papier van een ‘schat’.</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Pak de ‘schat’ in of doe er een lintje om. </a:t>
            </a:r>
          </a:p>
          <a:p>
            <a:endParaRPr lang="nl-NL" dirty="0">
              <a:solidFill>
                <a:schemeClr val="bg1"/>
              </a:solidFill>
              <a:latin typeface="Apercu Pro Light" panose="020B0303050601040103" pitchFamily="34" charset="0"/>
              <a:cs typeface="Segoe UI Light" panose="020B0502040204020203" pitchFamily="34" charset="0"/>
            </a:endParaRPr>
          </a:p>
          <a:p>
            <a:pPr marL="285750" indent="-285750">
              <a:buClr>
                <a:srgbClr val="8BD0BF"/>
              </a:buClr>
              <a:buFont typeface="Wingdings" panose="05000000000000000000" pitchFamily="2" charset="2"/>
              <a:buChar char="§"/>
            </a:pPr>
            <a:r>
              <a:rPr lang="nl-NL" dirty="0">
                <a:solidFill>
                  <a:schemeClr val="bg1"/>
                </a:solidFill>
                <a:latin typeface="Apercu Pro Light" panose="020B0303050601040103" pitchFamily="34" charset="0"/>
                <a:cs typeface="Segoe UI Light" panose="020B0502040204020203" pitchFamily="34" charset="0"/>
              </a:rPr>
              <a:t>Met z’n tweeën of drieën gaan jullie je eigen schatten verstoppen in het klaslokaal.</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Teken een schatkaart met een route naar de verstopplek.</a:t>
            </a:r>
          </a:p>
          <a:p>
            <a:endParaRPr lang="nl-NL" dirty="0">
              <a:solidFill>
                <a:schemeClr val="bg1"/>
              </a:solidFill>
              <a:latin typeface="Apercu Pro Light" panose="020B0303050601040103" pitchFamily="34" charset="0"/>
              <a:cs typeface="Segoe UI Light" panose="020B0502040204020203" pitchFamily="34" charset="0"/>
            </a:endParaRPr>
          </a:p>
          <a:p>
            <a:pPr marL="285750" indent="-285750">
              <a:buClr>
                <a:srgbClr val="8BD0BF"/>
              </a:buClr>
              <a:buFont typeface="Wingdings" panose="05000000000000000000" pitchFamily="2" charset="2"/>
              <a:buChar char="§"/>
            </a:pPr>
            <a:r>
              <a:rPr lang="nl-NL" dirty="0">
                <a:solidFill>
                  <a:schemeClr val="bg1"/>
                </a:solidFill>
                <a:latin typeface="Apercu Pro Light" panose="020B0303050601040103" pitchFamily="34" charset="0"/>
                <a:cs typeface="Segoe UI Light" panose="020B0502040204020203" pitchFamily="34" charset="0"/>
              </a:rPr>
              <a:t>Welk tweetal of drietal wil de schatkaart van een ander groepje gebruiken en op schatzoekersavontuur gaan en dat ter plekke uitspelen?</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Lukt het om de schatkaart te ontcijferen en de schatten te vinden?</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En lukt het samenwerken? </a:t>
            </a:r>
          </a:p>
          <a:p>
            <a:endParaRPr lang="nl-NL" dirty="0">
              <a:solidFill>
                <a:schemeClr val="bg1"/>
              </a:solidFill>
              <a:latin typeface="Apercu Pro Light" panose="020B0303050601040103" pitchFamily="34" charset="0"/>
              <a:cs typeface="Segoe UI Light" panose="020B0502040204020203" pitchFamily="34" charset="0"/>
            </a:endParaRPr>
          </a:p>
        </p:txBody>
      </p:sp>
      <p:sp>
        <p:nvSpPr>
          <p:cNvPr id="2" name="TextBox 6">
            <a:extLst>
              <a:ext uri="{FF2B5EF4-FFF2-40B4-BE49-F238E27FC236}">
                <a16:creationId xmlns:a16="http://schemas.microsoft.com/office/drawing/2014/main" id="{507417CB-9364-50A7-29C0-CE9068053050}"/>
              </a:ext>
            </a:extLst>
          </p:cNvPr>
          <p:cNvSpPr txBox="1"/>
          <p:nvPr/>
        </p:nvSpPr>
        <p:spPr>
          <a:xfrm>
            <a:off x="1016173" y="1518552"/>
            <a:ext cx="7542879" cy="584775"/>
          </a:xfrm>
          <a:prstGeom prst="rect">
            <a:avLst/>
          </a:prstGeom>
          <a:noFill/>
        </p:spPr>
        <p:txBody>
          <a:bodyPr wrap="square" rtlCol="0">
            <a:spAutoFit/>
          </a:bodyPr>
          <a:lstStyle/>
          <a:p>
            <a:r>
              <a:rPr lang="nl-NL" sz="3200" b="1" dirty="0">
                <a:solidFill>
                  <a:srgbClr val="5CC4B8"/>
                </a:solidFill>
                <a:latin typeface="Apercu Pro ExtraBold" panose="020B0903050601040103" pitchFamily="34" charset="0"/>
              </a:rPr>
              <a:t>Schatzoekersavontuur in de klas</a:t>
            </a:r>
            <a:endParaRPr lang="en-US" sz="3200" b="1" dirty="0">
              <a:solidFill>
                <a:srgbClr val="5CC4B8"/>
              </a:solidFill>
              <a:latin typeface="Apercu Pro ExtraBold" panose="020B0903050601040103" pitchFamily="34" charset="0"/>
            </a:endParaRPr>
          </a:p>
        </p:txBody>
      </p:sp>
    </p:spTree>
    <p:extLst>
      <p:ext uri="{BB962C8B-B14F-4D97-AF65-F5344CB8AC3E}">
        <p14:creationId xmlns:p14="http://schemas.microsoft.com/office/powerpoint/2010/main" val="111294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E62E9-AA0C-99FD-54DD-E313C743971C}"/>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67C21BAC-FAC4-369F-6B6B-BC62C673EC5E}"/>
              </a:ext>
            </a:extLst>
          </p:cNvPr>
          <p:cNvSpPr>
            <a:spLocks/>
          </p:cNvSpPr>
          <p:nvPr/>
        </p:nvSpPr>
        <p:spPr>
          <a:xfrm>
            <a:off x="6319017" y="658218"/>
            <a:ext cx="5187183" cy="5513982"/>
          </a:xfrm>
          <a:prstGeom prst="rect">
            <a:avLst/>
          </a:prstGeom>
          <a:solidFill>
            <a:srgbClr val="0EA1DC"/>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dirty="0">
              <a:solidFill>
                <a:srgbClr val="0EA1DC"/>
              </a:solidFill>
            </a:endParaRPr>
          </a:p>
        </p:txBody>
      </p:sp>
      <p:sp>
        <p:nvSpPr>
          <p:cNvPr id="16" name="Rechthoek 15">
            <a:extLst>
              <a:ext uri="{FF2B5EF4-FFF2-40B4-BE49-F238E27FC236}">
                <a16:creationId xmlns:a16="http://schemas.microsoft.com/office/drawing/2014/main" id="{F0D1225A-EEF1-266D-71AE-1D0190EB5B02}"/>
              </a:ext>
            </a:extLst>
          </p:cNvPr>
          <p:cNvSpPr>
            <a:spLocks/>
          </p:cNvSpPr>
          <p:nvPr/>
        </p:nvSpPr>
        <p:spPr>
          <a:xfrm>
            <a:off x="677635" y="658218"/>
            <a:ext cx="5187183" cy="5513982"/>
          </a:xfrm>
          <a:prstGeom prst="rect">
            <a:avLst/>
          </a:prstGeom>
          <a:solidFill>
            <a:srgbClr val="169FDB"/>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9" name="TextBox 9">
            <a:extLst>
              <a:ext uri="{FF2B5EF4-FFF2-40B4-BE49-F238E27FC236}">
                <a16:creationId xmlns:a16="http://schemas.microsoft.com/office/drawing/2014/main" id="{96C051B4-273A-C649-D651-FBF18E9EE3C1}"/>
              </a:ext>
            </a:extLst>
          </p:cNvPr>
          <p:cNvSpPr txBox="1">
            <a:spLocks noGrp="1" noRot="1" noMove="1" noResize="1" noEditPoints="1" noAdjustHandles="1" noChangeArrowheads="1" noChangeShapeType="1"/>
          </p:cNvSpPr>
          <p:nvPr/>
        </p:nvSpPr>
        <p:spPr>
          <a:xfrm>
            <a:off x="1004378" y="1072766"/>
            <a:ext cx="4546514" cy="552780"/>
          </a:xfrm>
          <a:prstGeom prst="rect">
            <a:avLst/>
          </a:prstGeom>
        </p:spPr>
        <p:txBody>
          <a:bodyPr lIns="0" tIns="0" rIns="0" bIns="0" rtlCol="0" anchor="t">
            <a:spAutoFit/>
          </a:bodyPr>
          <a:lstStyle/>
          <a:p>
            <a:pPr>
              <a:lnSpc>
                <a:spcPts val="4800"/>
              </a:lnSpc>
              <a:spcBef>
                <a:spcPct val="0"/>
              </a:spcBef>
            </a:pPr>
            <a:r>
              <a:rPr lang="en-US" sz="2800" dirty="0">
                <a:solidFill>
                  <a:schemeClr val="bg1"/>
                </a:solidFill>
                <a:latin typeface="Apercu Pro ExtraBold" panose="020B0903050601040103" pitchFamily="34" charset="0"/>
                <a:ea typeface="Kollektif"/>
                <a:cs typeface="Kollektif"/>
                <a:sym typeface="Kollektif"/>
              </a:rPr>
              <a:t>Je bent </a:t>
            </a:r>
            <a:r>
              <a:rPr lang="en-US" sz="2800" dirty="0" err="1">
                <a:solidFill>
                  <a:schemeClr val="bg1"/>
                </a:solidFill>
                <a:latin typeface="Apercu Pro ExtraBold" panose="020B0903050601040103" pitchFamily="34" charset="0"/>
                <a:ea typeface="Kollektif"/>
                <a:cs typeface="Kollektif"/>
                <a:sym typeface="Kollektif"/>
              </a:rPr>
              <a:t>een</a:t>
            </a:r>
            <a:r>
              <a:rPr lang="en-US" sz="2800" dirty="0">
                <a:solidFill>
                  <a:schemeClr val="bg1"/>
                </a:solidFill>
                <a:latin typeface="Apercu Pro ExtraBold" panose="020B0903050601040103" pitchFamily="34" charset="0"/>
                <a:ea typeface="Kollektif"/>
                <a:cs typeface="Kollektif"/>
                <a:sym typeface="Kollektif"/>
              </a:rPr>
              <a:t> </a:t>
            </a:r>
            <a:r>
              <a:rPr lang="en-US" sz="2800" dirty="0" err="1">
                <a:solidFill>
                  <a:schemeClr val="bg1"/>
                </a:solidFill>
                <a:latin typeface="Apercu Pro ExtraBold" panose="020B0903050601040103" pitchFamily="34" charset="0"/>
                <a:ea typeface="Kollektif"/>
                <a:cs typeface="Kollektif"/>
                <a:sym typeface="Kollektif"/>
              </a:rPr>
              <a:t>schat</a:t>
            </a:r>
            <a:r>
              <a:rPr lang="en-US" sz="2800" dirty="0">
                <a:solidFill>
                  <a:schemeClr val="bg1"/>
                </a:solidFill>
                <a:latin typeface="Apercu Pro ExtraBold" panose="020B0903050601040103" pitchFamily="34" charset="0"/>
                <a:ea typeface="Kollektif"/>
                <a:cs typeface="Kollektif"/>
                <a:sym typeface="Kollektif"/>
              </a:rPr>
              <a:t> </a:t>
            </a:r>
          </a:p>
        </p:txBody>
      </p:sp>
      <p:sp>
        <p:nvSpPr>
          <p:cNvPr id="10" name="TextBox 10">
            <a:extLst>
              <a:ext uri="{FF2B5EF4-FFF2-40B4-BE49-F238E27FC236}">
                <a16:creationId xmlns:a16="http://schemas.microsoft.com/office/drawing/2014/main" id="{B300188B-85EB-D423-67E9-57E8A7315A07}"/>
              </a:ext>
            </a:extLst>
          </p:cNvPr>
          <p:cNvSpPr txBox="1">
            <a:spLocks noGrp="1" noRot="1" noMove="1" noResize="1" noEditPoints="1" noAdjustHandles="1" noChangeArrowheads="1" noChangeShapeType="1"/>
          </p:cNvSpPr>
          <p:nvPr/>
        </p:nvSpPr>
        <p:spPr>
          <a:xfrm>
            <a:off x="1004378" y="1772497"/>
            <a:ext cx="4546514" cy="1013867"/>
          </a:xfrm>
          <a:prstGeom prst="rect">
            <a:avLst/>
          </a:prstGeom>
        </p:spPr>
        <p:txBody>
          <a:bodyPr lIns="0" tIns="0" rIns="0" bIns="0" rtlCol="0" anchor="t">
            <a:spAutoFit/>
          </a:bodyPr>
          <a:lstStyle/>
          <a:p>
            <a:pPr marL="0" lvl="1" algn="just">
              <a:lnSpc>
                <a:spcPts val="1960"/>
              </a:lnSpc>
              <a:spcBef>
                <a:spcPct val="0"/>
              </a:spcBef>
            </a:pPr>
            <a:r>
              <a:rPr lang="nl-NL" sz="1600" dirty="0">
                <a:solidFill>
                  <a:schemeClr val="bg1"/>
                </a:solidFill>
                <a:latin typeface="Apercu Pro Light" panose="020B0303050601040103" pitchFamily="34" charset="0"/>
                <a:ea typeface="Kollektif"/>
                <a:cs typeface="Kollektif"/>
                <a:sym typeface="Kollektif"/>
              </a:rPr>
              <a:t>Kies je belangrijkste positieve eigenschap.</a:t>
            </a:r>
          </a:p>
          <a:p>
            <a:pPr marL="0" lvl="1" algn="just">
              <a:lnSpc>
                <a:spcPts val="1960"/>
              </a:lnSpc>
              <a:spcBef>
                <a:spcPct val="0"/>
              </a:spcBef>
            </a:pPr>
            <a:endParaRPr lang="nl-NL" sz="1600" dirty="0">
              <a:solidFill>
                <a:schemeClr val="bg1"/>
              </a:solidFill>
              <a:latin typeface="Apercu Pro Light" panose="020B0303050601040103" pitchFamily="34" charset="0"/>
              <a:ea typeface="Kollektif"/>
              <a:cs typeface="Kollektif"/>
              <a:sym typeface="Kollektif"/>
            </a:endParaRPr>
          </a:p>
          <a:p>
            <a:pPr marL="0" lvl="1" algn="just">
              <a:lnSpc>
                <a:spcPts val="1960"/>
              </a:lnSpc>
              <a:spcBef>
                <a:spcPct val="0"/>
              </a:spcBef>
            </a:pPr>
            <a:r>
              <a:rPr lang="nl-NL" sz="1600" dirty="0">
                <a:solidFill>
                  <a:schemeClr val="bg1"/>
                </a:solidFill>
                <a:latin typeface="Apercu Pro Light" panose="020B0303050601040103" pitchFamily="34" charset="0"/>
                <a:ea typeface="Kollektif"/>
                <a:cs typeface="Kollektif"/>
                <a:sym typeface="Kollektif"/>
              </a:rPr>
              <a:t>Voor deze eigenschap ga je een schatbewaarder maken.</a:t>
            </a:r>
          </a:p>
        </p:txBody>
      </p:sp>
      <p:sp>
        <p:nvSpPr>
          <p:cNvPr id="12" name="TextBox 12">
            <a:extLst>
              <a:ext uri="{FF2B5EF4-FFF2-40B4-BE49-F238E27FC236}">
                <a16:creationId xmlns:a16="http://schemas.microsoft.com/office/drawing/2014/main" id="{BB41A9BC-8CE5-9929-7264-CA08AF36FD58}"/>
              </a:ext>
            </a:extLst>
          </p:cNvPr>
          <p:cNvSpPr txBox="1">
            <a:spLocks/>
          </p:cNvSpPr>
          <p:nvPr/>
        </p:nvSpPr>
        <p:spPr>
          <a:xfrm>
            <a:off x="6714638" y="1776706"/>
            <a:ext cx="4143433" cy="2296270"/>
          </a:xfrm>
          <a:prstGeom prst="rect">
            <a:avLst/>
          </a:prstGeom>
        </p:spPr>
        <p:txBody>
          <a:bodyPr wrap="square" lIns="0" tIns="0" rIns="0" bIns="0" rtlCol="0" anchor="t">
            <a:spAutoFit/>
          </a:bodyPr>
          <a:lstStyle/>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De schatbewaarder beschermt je positieve eigenschap. </a:t>
            </a:r>
          </a:p>
          <a:p>
            <a:pPr marL="0" lvl="1">
              <a:lnSpc>
                <a:spcPts val="1960"/>
              </a:lnSpc>
              <a:spcBef>
                <a:spcPct val="0"/>
              </a:spcBef>
            </a:pPr>
            <a:endParaRPr lang="nl-NL" sz="1600" dirty="0">
              <a:solidFill>
                <a:srgbClr val="FFFFFF"/>
              </a:solidFill>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Helpt je eraan herinneren op</a:t>
            </a: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momenten dat dat belangrijk is. </a:t>
            </a:r>
          </a:p>
          <a:p>
            <a:pPr marL="0" lvl="1">
              <a:lnSpc>
                <a:spcPts val="1960"/>
              </a:lnSpc>
              <a:spcBef>
                <a:spcPct val="0"/>
              </a:spcBef>
            </a:pPr>
            <a:endParaRPr lang="nl-NL" sz="1600" dirty="0">
              <a:solidFill>
                <a:srgbClr val="FFFFFF"/>
              </a:solidFill>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En maakt je sterker.</a:t>
            </a:r>
          </a:p>
          <a:p>
            <a:pPr marL="0" lvl="1">
              <a:lnSpc>
                <a:spcPts val="1960"/>
              </a:lnSpc>
              <a:spcBef>
                <a:spcPct val="0"/>
              </a:spcBef>
            </a:pPr>
            <a:endParaRPr lang="nl-NL" sz="1600" dirty="0">
              <a:solidFill>
                <a:srgbClr val="FFFFFF"/>
              </a:solidFill>
              <a:latin typeface="Apercu Pro Medium" panose="020B0603050601040103" pitchFamily="34" charset="0"/>
              <a:ea typeface="Kollektif"/>
              <a:cs typeface="Kollektif"/>
              <a:sym typeface="Kollektif"/>
            </a:endParaRPr>
          </a:p>
          <a:p>
            <a:pPr marL="0" lvl="1">
              <a:lnSpc>
                <a:spcPts val="1960"/>
              </a:lnSpc>
              <a:spcBef>
                <a:spcPct val="0"/>
              </a:spcBef>
            </a:pPr>
            <a:endParaRPr lang="en-US" sz="1600" dirty="0">
              <a:solidFill>
                <a:srgbClr val="FFFFFF"/>
              </a:solidFill>
              <a:latin typeface="Apercu Pro Medium" panose="020B0603050601040103" pitchFamily="34" charset="0"/>
              <a:ea typeface="Kollektif"/>
              <a:cs typeface="Kollektif"/>
              <a:sym typeface="Kollektif"/>
            </a:endParaRP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B6F6030F-A309-CB8A-B3B1-71DDB9C2AB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Tree>
    <p:extLst>
      <p:ext uri="{BB962C8B-B14F-4D97-AF65-F5344CB8AC3E}">
        <p14:creationId xmlns:p14="http://schemas.microsoft.com/office/powerpoint/2010/main" val="250766822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1093D-3AF2-BCC3-970C-DB0EA4913795}"/>
            </a:ext>
          </a:extLst>
        </p:cNvPr>
        <p:cNvGrpSpPr/>
        <p:nvPr/>
      </p:nvGrpSpPr>
      <p:grpSpPr>
        <a:xfrm>
          <a:off x="0" y="0"/>
          <a:ext cx="0" cy="0"/>
          <a:chOff x="0" y="0"/>
          <a:chExt cx="0" cy="0"/>
        </a:xfrm>
      </p:grpSpPr>
      <p:pic>
        <p:nvPicPr>
          <p:cNvPr id="15" name="Afbeelding 14" descr="Afbeelding met Lettertype, Graphics, grafische vormgeving, logo&#10;&#10;Automatisch gegenereerde beschrijving">
            <a:extLst>
              <a:ext uri="{FF2B5EF4-FFF2-40B4-BE49-F238E27FC236}">
                <a16:creationId xmlns:a16="http://schemas.microsoft.com/office/drawing/2014/main" id="{41FD9512-CDFE-7D02-56BF-D1AEF3DAC5D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2" name="TextBox 6">
            <a:extLst>
              <a:ext uri="{FF2B5EF4-FFF2-40B4-BE49-F238E27FC236}">
                <a16:creationId xmlns:a16="http://schemas.microsoft.com/office/drawing/2014/main" id="{A78C625A-A5E5-7304-690B-684EC5C47173}"/>
              </a:ext>
            </a:extLst>
          </p:cNvPr>
          <p:cNvSpPr txBox="1"/>
          <p:nvPr/>
        </p:nvSpPr>
        <p:spPr>
          <a:xfrm>
            <a:off x="6019799" y="2308315"/>
            <a:ext cx="5939589" cy="1077218"/>
          </a:xfrm>
          <a:prstGeom prst="rect">
            <a:avLst/>
          </a:prstGeom>
          <a:noFill/>
        </p:spPr>
        <p:txBody>
          <a:bodyPr wrap="square" rtlCol="0">
            <a:spAutoFit/>
          </a:bodyPr>
          <a:lstStyle/>
          <a:p>
            <a:r>
              <a:rPr lang="nl-NL" sz="3200" b="1" dirty="0" err="1">
                <a:solidFill>
                  <a:srgbClr val="5CC4B8"/>
                </a:solidFill>
                <a:latin typeface="Apercu Pro ExtraBold" panose="020B0903050601040103" pitchFamily="34" charset="0"/>
              </a:rPr>
              <a:t>Schatzoekavontuur</a:t>
            </a:r>
            <a:r>
              <a:rPr lang="nl-NL" sz="3200" b="1" dirty="0">
                <a:solidFill>
                  <a:srgbClr val="5CC4B8"/>
                </a:solidFill>
                <a:latin typeface="Apercu Pro ExtraBold" panose="020B0903050601040103" pitchFamily="34" charset="0"/>
              </a:rPr>
              <a:t> in de klas.</a:t>
            </a:r>
            <a:br>
              <a:rPr lang="nl-NL" sz="3200" b="1" dirty="0">
                <a:solidFill>
                  <a:srgbClr val="5CC4B8"/>
                </a:solidFill>
                <a:latin typeface="Apercu Pro ExtraBold" panose="020B0903050601040103" pitchFamily="34" charset="0"/>
              </a:rPr>
            </a:br>
            <a:endParaRPr lang="nl-NL" sz="3200" b="1" dirty="0">
              <a:solidFill>
                <a:srgbClr val="5CC4B8"/>
              </a:solidFill>
              <a:latin typeface="Apercu Pro ExtraBold" panose="020B0903050601040103" pitchFamily="34" charset="0"/>
            </a:endParaRPr>
          </a:p>
        </p:txBody>
      </p:sp>
      <p:sp>
        <p:nvSpPr>
          <p:cNvPr id="3" name="TextBox 7">
            <a:extLst>
              <a:ext uri="{FF2B5EF4-FFF2-40B4-BE49-F238E27FC236}">
                <a16:creationId xmlns:a16="http://schemas.microsoft.com/office/drawing/2014/main" id="{703082C3-4F6B-89A9-625A-BA5F0C9405C3}"/>
              </a:ext>
            </a:extLst>
          </p:cNvPr>
          <p:cNvSpPr txBox="1"/>
          <p:nvPr/>
        </p:nvSpPr>
        <p:spPr>
          <a:xfrm>
            <a:off x="6019800" y="2766082"/>
            <a:ext cx="5572320" cy="2031325"/>
          </a:xfrm>
          <a:prstGeom prst="rect">
            <a:avLst/>
          </a:prstGeom>
          <a:noFill/>
        </p:spPr>
        <p:txBody>
          <a:bodyPr wrap="square" rtlCol="0">
            <a:spAutoFit/>
          </a:bodyPr>
          <a:lstStyle/>
          <a:p>
            <a:r>
              <a:rPr lang="nl-NL" dirty="0">
                <a:solidFill>
                  <a:schemeClr val="bg1"/>
                </a:solidFill>
                <a:latin typeface="Apercu Pro Light" panose="020B0303050601040103" pitchFamily="34" charset="0"/>
                <a:cs typeface="Segoe UI Light" panose="020B0502040204020203" pitchFamily="34" charset="0"/>
                <a:hlinkClick r:id="rId4">
                  <a:extLst>
                    <a:ext uri="{A12FA001-AC4F-418D-AE19-62706E023703}">
                      <ahyp:hlinkClr xmlns:ahyp="http://schemas.microsoft.com/office/drawing/2018/hyperlinkcolor" val="tx"/>
                    </a:ext>
                  </a:extLst>
                </a:hlinkClick>
              </a:rPr>
              <a:t>Bekijk en bespreek het werk van edelsmid</a:t>
            </a:r>
            <a:br>
              <a:rPr lang="nl-NL" dirty="0">
                <a:solidFill>
                  <a:schemeClr val="bg1"/>
                </a:solidFill>
                <a:latin typeface="Apercu Pro Light" panose="020B0303050601040103" pitchFamily="34" charset="0"/>
                <a:cs typeface="Segoe UI Light" panose="020B0502040204020203" pitchFamily="34" charset="0"/>
                <a:hlinkClick r:id="rId4">
                  <a:extLst>
                    <a:ext uri="{A12FA001-AC4F-418D-AE19-62706E023703}">
                      <ahyp:hlinkClr xmlns:ahyp="http://schemas.microsoft.com/office/drawing/2018/hyperlinkcolor" val="tx"/>
                    </a:ext>
                  </a:extLst>
                </a:hlinkClick>
              </a:rPr>
            </a:br>
            <a:r>
              <a:rPr lang="nl-NL" dirty="0">
                <a:solidFill>
                  <a:schemeClr val="bg1"/>
                </a:solidFill>
                <a:latin typeface="Apercu Pro Light" panose="020B0303050601040103" pitchFamily="34" charset="0"/>
                <a:cs typeface="Segoe UI Light" panose="020B0502040204020203" pitchFamily="34" charset="0"/>
                <a:hlinkClick r:id="rId4">
                  <a:extLst>
                    <a:ext uri="{A12FA001-AC4F-418D-AE19-62706E023703}">
                      <ahyp:hlinkClr xmlns:ahyp="http://schemas.microsoft.com/office/drawing/2018/hyperlinkcolor" val="tx"/>
                    </a:ext>
                  </a:extLst>
                </a:hlinkClick>
              </a:rPr>
              <a:t>Anne Rose Regenboog</a:t>
            </a:r>
            <a:endParaRPr lang="nl-NL" dirty="0">
              <a:solidFill>
                <a:schemeClr val="bg1"/>
              </a:solidFill>
              <a:latin typeface="Apercu Pro Light" panose="020B0303050601040103" pitchFamily="34" charset="0"/>
              <a:cs typeface="Segoe UI Light" panose="020B0502040204020203" pitchFamily="34" charset="0"/>
            </a:endParaRPr>
          </a:p>
          <a:p>
            <a:endParaRPr lang="nl-NL" dirty="0">
              <a:solidFill>
                <a:schemeClr val="bg1"/>
              </a:solidFill>
              <a:latin typeface="Apercu Pro Light" panose="020B0303050601040103" pitchFamily="34" charset="0"/>
              <a:cs typeface="Segoe UI Light" panose="020B0502040204020203" pitchFamily="34" charset="0"/>
            </a:endParaRPr>
          </a:p>
          <a:p>
            <a:r>
              <a:rPr lang="nl-NL" dirty="0">
                <a:solidFill>
                  <a:schemeClr val="bg1"/>
                </a:solidFill>
                <a:latin typeface="Apercu Pro Light" panose="020B0303050601040103" pitchFamily="34" charset="0"/>
                <a:cs typeface="Segoe UI Light" panose="020B0502040204020203" pitchFamily="34" charset="0"/>
              </a:rPr>
              <a:t>Maak een figuurtje of sieraad voor om je nek, aan je schooltas, of voor op je tafeltje. Maak gebruik van (rest) materialen zoals zilver- en goudpapier, </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kralen en knopen. </a:t>
            </a:r>
          </a:p>
        </p:txBody>
      </p:sp>
      <p:pic>
        <p:nvPicPr>
          <p:cNvPr id="5" name="Afbeelding 4" descr="Afbeelding met overdekt, punaise&#10;&#10;Door AI gegenereerde inhoud is mogelijk onjuist.">
            <a:extLst>
              <a:ext uri="{FF2B5EF4-FFF2-40B4-BE49-F238E27FC236}">
                <a16:creationId xmlns:a16="http://schemas.microsoft.com/office/drawing/2014/main" id="{A16DCDDB-EDB2-4DF9-42B4-58F91A27357E}"/>
              </a:ext>
            </a:extLst>
          </p:cNvPr>
          <p:cNvPicPr>
            <a:picLocks noChangeAspect="1"/>
          </p:cNvPicPr>
          <p:nvPr/>
        </p:nvPicPr>
        <p:blipFill>
          <a:blip r:embed="rId5"/>
          <a:stretch>
            <a:fillRect/>
          </a:stretch>
        </p:blipFill>
        <p:spPr>
          <a:xfrm>
            <a:off x="352581" y="1712494"/>
            <a:ext cx="5367662" cy="3581319"/>
          </a:xfrm>
          <a:prstGeom prst="rect">
            <a:avLst/>
          </a:prstGeom>
        </p:spPr>
      </p:pic>
    </p:spTree>
    <p:extLst>
      <p:ext uri="{BB962C8B-B14F-4D97-AF65-F5344CB8AC3E}">
        <p14:creationId xmlns:p14="http://schemas.microsoft.com/office/powerpoint/2010/main" val="272674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A157-B54E-0C46-9759-89012FDF5BE7}"/>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D79C6CC4-223F-53B4-0CE1-A5616541E269}"/>
              </a:ext>
            </a:extLst>
          </p:cNvPr>
          <p:cNvSpPr>
            <a:spLocks/>
          </p:cNvSpPr>
          <p:nvPr/>
        </p:nvSpPr>
        <p:spPr>
          <a:xfrm>
            <a:off x="6319017" y="658218"/>
            <a:ext cx="5187183" cy="5513982"/>
          </a:xfrm>
          <a:prstGeom prst="rect">
            <a:avLst/>
          </a:prstGeom>
          <a:solidFill>
            <a:srgbClr val="8BD0B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dirty="0"/>
          </a:p>
        </p:txBody>
      </p:sp>
      <p:sp>
        <p:nvSpPr>
          <p:cNvPr id="16" name="Rechthoek 15">
            <a:extLst>
              <a:ext uri="{FF2B5EF4-FFF2-40B4-BE49-F238E27FC236}">
                <a16:creationId xmlns:a16="http://schemas.microsoft.com/office/drawing/2014/main" id="{01F54E9B-B249-B75F-7E18-DE17BCC296E5}"/>
              </a:ext>
            </a:extLst>
          </p:cNvPr>
          <p:cNvSpPr>
            <a:spLocks/>
          </p:cNvSpPr>
          <p:nvPr/>
        </p:nvSpPr>
        <p:spPr>
          <a:xfrm>
            <a:off x="677635" y="658218"/>
            <a:ext cx="5187183" cy="5513982"/>
          </a:xfrm>
          <a:prstGeom prst="rect">
            <a:avLst/>
          </a:prstGeom>
          <a:solidFill>
            <a:srgbClr val="8BD0B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9" name="TextBox 9">
            <a:extLst>
              <a:ext uri="{FF2B5EF4-FFF2-40B4-BE49-F238E27FC236}">
                <a16:creationId xmlns:a16="http://schemas.microsoft.com/office/drawing/2014/main" id="{E19F0D0D-7779-79CB-8300-96596C814729}"/>
              </a:ext>
            </a:extLst>
          </p:cNvPr>
          <p:cNvSpPr txBox="1">
            <a:spLocks noGrp="1" noRot="1" noMove="1" noResize="1" noEditPoints="1" noAdjustHandles="1" noChangeArrowheads="1" noChangeShapeType="1"/>
          </p:cNvSpPr>
          <p:nvPr/>
        </p:nvSpPr>
        <p:spPr>
          <a:xfrm>
            <a:off x="1004378" y="1072766"/>
            <a:ext cx="4546514" cy="861774"/>
          </a:xfrm>
          <a:prstGeom prst="rect">
            <a:avLst/>
          </a:prstGeom>
        </p:spPr>
        <p:txBody>
          <a:bodyPr lIns="0" tIns="0" rIns="0" bIns="0" rtlCol="0" anchor="t">
            <a:spAutoFit/>
          </a:bodyPr>
          <a:lstStyle/>
          <a:p>
            <a:pPr>
              <a:spcBef>
                <a:spcPct val="0"/>
              </a:spcBef>
            </a:pPr>
            <a:r>
              <a:rPr lang="nl-NL" sz="2800" dirty="0">
                <a:solidFill>
                  <a:schemeClr val="bg1"/>
                </a:solidFill>
                <a:latin typeface="Apercu Pro ExtraBold" panose="020B0903050601040103" pitchFamily="34" charset="0"/>
                <a:ea typeface="Kollektif"/>
                <a:cs typeface="Kollektif"/>
                <a:sym typeface="Kollektif"/>
              </a:rPr>
              <a:t>Een avontuur met je schatbewaarder</a:t>
            </a:r>
          </a:p>
        </p:txBody>
      </p:sp>
      <p:sp>
        <p:nvSpPr>
          <p:cNvPr id="12" name="TextBox 12">
            <a:extLst>
              <a:ext uri="{FF2B5EF4-FFF2-40B4-BE49-F238E27FC236}">
                <a16:creationId xmlns:a16="http://schemas.microsoft.com/office/drawing/2014/main" id="{7B5F87EB-A048-5EA5-29E5-6395981E819D}"/>
              </a:ext>
            </a:extLst>
          </p:cNvPr>
          <p:cNvSpPr txBox="1">
            <a:spLocks/>
          </p:cNvSpPr>
          <p:nvPr/>
        </p:nvSpPr>
        <p:spPr>
          <a:xfrm>
            <a:off x="6641108" y="2102867"/>
            <a:ext cx="4460029" cy="3322192"/>
          </a:xfrm>
          <a:prstGeom prst="rect">
            <a:avLst/>
          </a:prstGeom>
        </p:spPr>
        <p:txBody>
          <a:bodyPr wrap="square" lIns="0" tIns="0" rIns="0" bIns="0" rtlCol="0" anchor="t">
            <a:spAutoFit/>
          </a:bodyPr>
          <a:lstStyle/>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Bedenk in tweetallen een avontuur met jullie schatbewaarders. </a:t>
            </a:r>
          </a:p>
          <a:p>
            <a:pPr marL="0" lvl="1">
              <a:lnSpc>
                <a:spcPts val="1960"/>
              </a:lnSpc>
              <a:spcBef>
                <a:spcPct val="0"/>
              </a:spcBef>
            </a:pPr>
            <a:endParaRPr lang="nl-NL" sz="1600" dirty="0">
              <a:solidFill>
                <a:srgbClr val="FFFFFF"/>
              </a:solidFill>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Bijvoorbeeld: iemand probeert de goede eigenschap te stelen. </a:t>
            </a: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Hoe lost de schatbewaarder dit op?</a:t>
            </a: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Doet hij dat met een toverspreuk of ligt er ergens een sleutel onder een steen? </a:t>
            </a:r>
          </a:p>
          <a:p>
            <a:pPr marL="0" lvl="1">
              <a:lnSpc>
                <a:spcPts val="1960"/>
              </a:lnSpc>
              <a:spcBef>
                <a:spcPct val="0"/>
              </a:spcBef>
            </a:pPr>
            <a:endParaRPr lang="nl-NL" sz="1600" dirty="0">
              <a:solidFill>
                <a:srgbClr val="FFFFFF"/>
              </a:solidFill>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Oefen de verhaaltjes en speel ze uit en laat ze aan elkaar zien.</a:t>
            </a:r>
          </a:p>
          <a:p>
            <a:pPr marL="0" lvl="1">
              <a:lnSpc>
                <a:spcPts val="1960"/>
              </a:lnSpc>
              <a:spcBef>
                <a:spcPct val="0"/>
              </a:spcBef>
            </a:pPr>
            <a:endParaRPr lang="nl-NL" sz="1600" dirty="0">
              <a:solidFill>
                <a:srgbClr val="FFFFFF"/>
              </a:solidFill>
              <a:latin typeface="Apercu Pro Medium" panose="020B0603050601040103" pitchFamily="34" charset="0"/>
              <a:ea typeface="Kollektif"/>
              <a:cs typeface="Kollektif"/>
              <a:sym typeface="Kollektif"/>
            </a:endParaRPr>
          </a:p>
          <a:p>
            <a:pPr marL="0" lvl="1">
              <a:lnSpc>
                <a:spcPts val="1960"/>
              </a:lnSpc>
              <a:spcBef>
                <a:spcPct val="0"/>
              </a:spcBef>
            </a:pPr>
            <a:endParaRPr lang="en-US" sz="1600" dirty="0">
              <a:solidFill>
                <a:srgbClr val="FFFFFF"/>
              </a:solidFill>
              <a:latin typeface="Apercu Pro Medium" panose="020B0603050601040103" pitchFamily="34" charset="0"/>
              <a:ea typeface="Kollektif"/>
              <a:cs typeface="Kollektif"/>
              <a:sym typeface="Kollektif"/>
            </a:endParaRP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2087B1F7-5D16-630F-C1A9-BBEAD0E3AFA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2" name="Picture 2">
            <a:extLst>
              <a:ext uri="{FF2B5EF4-FFF2-40B4-BE49-F238E27FC236}">
                <a16:creationId xmlns:a16="http://schemas.microsoft.com/office/drawing/2014/main" id="{1DB01F60-6E27-D606-7957-940C978F9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931" y="2259294"/>
            <a:ext cx="3432590" cy="341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1873"/>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D80D-2993-AF1D-1921-4CC1C8E6265E}"/>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B6003972-83C3-9003-307C-03DD546D4126}"/>
              </a:ext>
            </a:extLst>
          </p:cNvPr>
          <p:cNvSpPr>
            <a:spLocks/>
          </p:cNvSpPr>
          <p:nvPr/>
        </p:nvSpPr>
        <p:spPr>
          <a:xfrm>
            <a:off x="6319017" y="658218"/>
            <a:ext cx="5187183" cy="5513982"/>
          </a:xfrm>
          <a:prstGeom prst="rect">
            <a:avLst/>
          </a:prstGeom>
          <a:solidFill>
            <a:srgbClr val="FFD500"/>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16" name="Rechthoek 15">
            <a:extLst>
              <a:ext uri="{FF2B5EF4-FFF2-40B4-BE49-F238E27FC236}">
                <a16:creationId xmlns:a16="http://schemas.microsoft.com/office/drawing/2014/main" id="{2A945853-959B-35DA-9DAB-AFBD4BC8B154}"/>
              </a:ext>
            </a:extLst>
          </p:cNvPr>
          <p:cNvSpPr>
            <a:spLocks/>
          </p:cNvSpPr>
          <p:nvPr/>
        </p:nvSpPr>
        <p:spPr>
          <a:xfrm>
            <a:off x="677635" y="658218"/>
            <a:ext cx="5187183" cy="5513982"/>
          </a:xfrm>
          <a:prstGeom prst="rect">
            <a:avLst/>
          </a:prstGeom>
          <a:solidFill>
            <a:srgbClr val="FFD500"/>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9" name="TextBox 9">
            <a:extLst>
              <a:ext uri="{FF2B5EF4-FFF2-40B4-BE49-F238E27FC236}">
                <a16:creationId xmlns:a16="http://schemas.microsoft.com/office/drawing/2014/main" id="{D784F425-CD3A-766C-2770-EEAC756248CB}"/>
              </a:ext>
            </a:extLst>
          </p:cNvPr>
          <p:cNvSpPr txBox="1">
            <a:spLocks noGrp="1" noRot="1" noMove="1" noResize="1" noEditPoints="1" noAdjustHandles="1" noChangeArrowheads="1" noChangeShapeType="1"/>
          </p:cNvSpPr>
          <p:nvPr/>
        </p:nvSpPr>
        <p:spPr>
          <a:xfrm>
            <a:off x="1004378" y="1072766"/>
            <a:ext cx="4546514" cy="552780"/>
          </a:xfrm>
          <a:prstGeom prst="rect">
            <a:avLst/>
          </a:prstGeom>
        </p:spPr>
        <p:txBody>
          <a:bodyPr lIns="0" tIns="0" rIns="0" bIns="0" rtlCol="0" anchor="t">
            <a:spAutoFit/>
          </a:bodyPr>
          <a:lstStyle/>
          <a:p>
            <a:pPr>
              <a:lnSpc>
                <a:spcPts val="4800"/>
              </a:lnSpc>
              <a:spcBef>
                <a:spcPct val="0"/>
              </a:spcBef>
            </a:pPr>
            <a:r>
              <a:rPr lang="en-US" sz="2800" dirty="0">
                <a:latin typeface="Apercu Pro ExtraBold" panose="020B0903050601040103" pitchFamily="34" charset="0"/>
                <a:ea typeface="Kollektif"/>
                <a:cs typeface="Kollektif"/>
                <a:sym typeface="Kollektif"/>
              </a:rPr>
              <a:t>Van </a:t>
            </a:r>
            <a:r>
              <a:rPr lang="en-US" sz="2800" dirty="0" err="1">
                <a:latin typeface="Apercu Pro ExtraBold" panose="020B0903050601040103" pitchFamily="34" charset="0"/>
                <a:ea typeface="Kollektif"/>
                <a:cs typeface="Kollektif"/>
                <a:sym typeface="Kollektif"/>
              </a:rPr>
              <a:t>onschatbare</a:t>
            </a:r>
            <a:r>
              <a:rPr lang="en-US" sz="2800" dirty="0">
                <a:latin typeface="Apercu Pro ExtraBold" panose="020B0903050601040103" pitchFamily="34" charset="0"/>
                <a:ea typeface="Kollektif"/>
                <a:cs typeface="Kollektif"/>
                <a:sym typeface="Kollektif"/>
              </a:rPr>
              <a:t> </a:t>
            </a:r>
            <a:r>
              <a:rPr lang="en-US" sz="2800" dirty="0" err="1">
                <a:latin typeface="Apercu Pro ExtraBold" panose="020B0903050601040103" pitchFamily="34" charset="0"/>
                <a:ea typeface="Kollektif"/>
                <a:cs typeface="Kollektif"/>
                <a:sym typeface="Kollektif"/>
              </a:rPr>
              <a:t>waarde</a:t>
            </a:r>
            <a:endParaRPr lang="en-US" sz="2800" dirty="0">
              <a:latin typeface="Apercu Pro ExtraBold" panose="020B0903050601040103" pitchFamily="34" charset="0"/>
              <a:ea typeface="Kollektif"/>
              <a:cs typeface="Kollektif"/>
              <a:sym typeface="Kollektif"/>
            </a:endParaRPr>
          </a:p>
        </p:txBody>
      </p:sp>
      <p:sp>
        <p:nvSpPr>
          <p:cNvPr id="10" name="TextBox 10">
            <a:extLst>
              <a:ext uri="{FF2B5EF4-FFF2-40B4-BE49-F238E27FC236}">
                <a16:creationId xmlns:a16="http://schemas.microsoft.com/office/drawing/2014/main" id="{EABEA7A1-8D23-2E3E-CAAB-11E89675D428}"/>
              </a:ext>
            </a:extLst>
          </p:cNvPr>
          <p:cNvSpPr txBox="1">
            <a:spLocks/>
          </p:cNvSpPr>
          <p:nvPr/>
        </p:nvSpPr>
        <p:spPr>
          <a:xfrm>
            <a:off x="997969" y="1745375"/>
            <a:ext cx="4546514" cy="757387"/>
          </a:xfrm>
          <a:prstGeom prst="rect">
            <a:avLst/>
          </a:prstGeom>
        </p:spPr>
        <p:txBody>
          <a:bodyPr wrap="square" lIns="0" tIns="0" rIns="0" bIns="0" rtlCol="0" anchor="t">
            <a:spAutoFit/>
          </a:bodyPr>
          <a:lstStyle/>
          <a:p>
            <a:pPr marL="0" lvl="1">
              <a:lnSpc>
                <a:spcPts val="1960"/>
              </a:lnSpc>
              <a:spcBef>
                <a:spcPct val="0"/>
              </a:spcBef>
            </a:pPr>
            <a:r>
              <a:rPr lang="nl-NL" sz="1600" dirty="0">
                <a:latin typeface="Apercu Pro Light" panose="020B0303050601040103" pitchFamily="34" charset="0"/>
                <a:ea typeface="Kollektif"/>
                <a:cs typeface="Kollektif"/>
                <a:sym typeface="Kollektif"/>
              </a:rPr>
              <a:t>Maak samen een schat voor de toekomst.</a:t>
            </a:r>
            <a:br>
              <a:rPr lang="nl-NL" sz="1600" dirty="0">
                <a:latin typeface="Apercu Pro Light" panose="020B0303050601040103" pitchFamily="34" charset="0"/>
                <a:ea typeface="Kollektif"/>
                <a:cs typeface="Kollektif"/>
                <a:sym typeface="Kollektif"/>
              </a:rPr>
            </a:br>
            <a:r>
              <a:rPr lang="nl-NL" sz="1600" dirty="0">
                <a:latin typeface="Apercu Pro Light" panose="020B0303050601040103" pitchFamily="34" charset="0"/>
                <a:ea typeface="Kollektif"/>
                <a:cs typeface="Kollektif"/>
                <a:sym typeface="Kollektif"/>
              </a:rPr>
              <a:t>Wat willen jullie bewaren voor later?</a:t>
            </a:r>
            <a:br>
              <a:rPr lang="nl-NL" sz="1600" dirty="0">
                <a:latin typeface="Apercu Pro Light" panose="020B0303050601040103" pitchFamily="34" charset="0"/>
                <a:ea typeface="Kollektif"/>
                <a:cs typeface="Kollektif"/>
                <a:sym typeface="Kollektif"/>
              </a:rPr>
            </a:br>
            <a:r>
              <a:rPr lang="nl-NL" sz="1600" dirty="0">
                <a:latin typeface="Apercu Pro Light" panose="020B0303050601040103" pitchFamily="34" charset="0"/>
                <a:ea typeface="Kollektif"/>
                <a:cs typeface="Kollektif"/>
                <a:sym typeface="Kollektif"/>
              </a:rPr>
              <a:t>Wat is van onschatbare waarde?</a:t>
            </a:r>
          </a:p>
        </p:txBody>
      </p:sp>
      <p:sp>
        <p:nvSpPr>
          <p:cNvPr id="12" name="TextBox 12">
            <a:extLst>
              <a:ext uri="{FF2B5EF4-FFF2-40B4-BE49-F238E27FC236}">
                <a16:creationId xmlns:a16="http://schemas.microsoft.com/office/drawing/2014/main" id="{99D958F5-C380-EEFD-3FB8-7A6175A8B5AF}"/>
              </a:ext>
            </a:extLst>
          </p:cNvPr>
          <p:cNvSpPr txBox="1">
            <a:spLocks/>
          </p:cNvSpPr>
          <p:nvPr/>
        </p:nvSpPr>
        <p:spPr>
          <a:xfrm>
            <a:off x="6770482" y="1705756"/>
            <a:ext cx="4377034" cy="3578672"/>
          </a:xfrm>
          <a:prstGeom prst="rect">
            <a:avLst/>
          </a:prstGeom>
        </p:spPr>
        <p:txBody>
          <a:bodyPr wrap="square" lIns="0" tIns="0" rIns="0" bIns="0" rtlCol="0" anchor="t">
            <a:spAutoFit/>
          </a:bodyPr>
          <a:lstStyle/>
          <a:p>
            <a:pPr marL="0" lvl="1">
              <a:lnSpc>
                <a:spcPts val="1960"/>
              </a:lnSpc>
              <a:spcBef>
                <a:spcPct val="0"/>
              </a:spcBef>
            </a:pPr>
            <a:r>
              <a:rPr lang="nl-NL" sz="1600" dirty="0">
                <a:latin typeface="Apercu Pro Light" panose="020B0303050601040103" pitchFamily="34" charset="0"/>
                <a:ea typeface="Kollektif"/>
                <a:cs typeface="Kollektif"/>
                <a:sym typeface="Kollektif"/>
              </a:rPr>
              <a:t>Zoek een bijzondere doos, kist of andere mogelijkheid om de schat in te bewaren. </a:t>
            </a:r>
          </a:p>
          <a:p>
            <a:pPr marL="0" lvl="1">
              <a:lnSpc>
                <a:spcPts val="1960"/>
              </a:lnSpc>
              <a:spcBef>
                <a:spcPct val="0"/>
              </a:spcBef>
            </a:pPr>
            <a:endParaRPr lang="nl-NL" sz="1600" dirty="0">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latin typeface="Apercu Pro Light" panose="020B0303050601040103" pitchFamily="34" charset="0"/>
                <a:ea typeface="Kollektif"/>
                <a:cs typeface="Kollektif"/>
                <a:sym typeface="Kollektif"/>
              </a:rPr>
              <a:t>Bedenk met elkaar wat er allemaal in zou moeten. Wat hebben jullie allemaal gevonden aan schatten? Alleen het allerbelangrijkste, mooiste en waardevolste gaat erin.</a:t>
            </a:r>
          </a:p>
          <a:p>
            <a:pPr marL="0" lvl="1">
              <a:lnSpc>
                <a:spcPts val="1960"/>
              </a:lnSpc>
              <a:spcBef>
                <a:spcPct val="0"/>
              </a:spcBef>
            </a:pPr>
            <a:endParaRPr lang="nl-NL" sz="1600" dirty="0">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latin typeface="Apercu Pro Light" panose="020B0303050601040103" pitchFamily="34" charset="0"/>
                <a:ea typeface="Kollektif"/>
                <a:cs typeface="Kollektif"/>
                <a:sym typeface="Kollektif"/>
              </a:rPr>
              <a:t>Verstop de schat op een veilige plek. </a:t>
            </a:r>
          </a:p>
          <a:p>
            <a:pPr marL="0" lvl="1">
              <a:lnSpc>
                <a:spcPts val="1960"/>
              </a:lnSpc>
              <a:spcBef>
                <a:spcPct val="0"/>
              </a:spcBef>
            </a:pPr>
            <a:endParaRPr lang="nl-NL" sz="1600" dirty="0">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latin typeface="Apercu Pro Light" panose="020B0303050601040103" pitchFamily="34" charset="0"/>
                <a:ea typeface="Kollektif"/>
                <a:cs typeface="Kollektif"/>
                <a:sym typeface="Kollektif"/>
              </a:rPr>
              <a:t>Schrijf er een verhaal of brief bij voor de gelukkige vinder. Hierin wordt verteld wat de betekenis is van de schatten. Overleg met elkaar wat jullie willen vertellen aan de vinder. </a:t>
            </a: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AE48D638-2BD0-361F-D875-25ADC3E90B3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Tree>
    <p:extLst>
      <p:ext uri="{BB962C8B-B14F-4D97-AF65-F5344CB8AC3E}">
        <p14:creationId xmlns:p14="http://schemas.microsoft.com/office/powerpoint/2010/main" val="339455826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1E0D-4F43-FA99-B06F-6A2695588092}"/>
            </a:ext>
          </a:extLst>
        </p:cNvPr>
        <p:cNvGrpSpPr/>
        <p:nvPr/>
      </p:nvGrpSpPr>
      <p:grpSpPr>
        <a:xfrm>
          <a:off x="0" y="0"/>
          <a:ext cx="0" cy="0"/>
          <a:chOff x="0" y="0"/>
          <a:chExt cx="0" cy="0"/>
        </a:xfrm>
      </p:grpSpPr>
      <p:pic>
        <p:nvPicPr>
          <p:cNvPr id="15" name="Afbeelding 14" descr="Afbeelding met Lettertype, Graphics, grafische vormgeving, logo&#10;&#10;Automatisch gegenereerde beschrijving">
            <a:extLst>
              <a:ext uri="{FF2B5EF4-FFF2-40B4-BE49-F238E27FC236}">
                <a16:creationId xmlns:a16="http://schemas.microsoft.com/office/drawing/2014/main" id="{944F3D70-F4AC-3C0A-347B-375DD8E2E32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2" name="TextBox 6">
            <a:extLst>
              <a:ext uri="{FF2B5EF4-FFF2-40B4-BE49-F238E27FC236}">
                <a16:creationId xmlns:a16="http://schemas.microsoft.com/office/drawing/2014/main" id="{F82DCBD4-63B8-D279-7A96-510D10E82DE9}"/>
              </a:ext>
            </a:extLst>
          </p:cNvPr>
          <p:cNvSpPr txBox="1"/>
          <p:nvPr/>
        </p:nvSpPr>
        <p:spPr>
          <a:xfrm>
            <a:off x="6096000" y="2749922"/>
            <a:ext cx="4926108" cy="584775"/>
          </a:xfrm>
          <a:prstGeom prst="rect">
            <a:avLst/>
          </a:prstGeom>
          <a:noFill/>
        </p:spPr>
        <p:txBody>
          <a:bodyPr wrap="square" rtlCol="0">
            <a:spAutoFit/>
          </a:bodyPr>
          <a:lstStyle/>
          <a:p>
            <a:r>
              <a:rPr lang="nl-NL" sz="3200" b="1" dirty="0">
                <a:solidFill>
                  <a:srgbClr val="5CC4B8"/>
                </a:solidFill>
                <a:latin typeface="Apercu Pro ExtraBold" panose="020B0903050601040103" pitchFamily="34" charset="0"/>
              </a:rPr>
              <a:t>Schatkamerklas</a:t>
            </a:r>
            <a:endParaRPr lang="en-US" sz="3200" b="1" dirty="0">
              <a:solidFill>
                <a:srgbClr val="5CC4B8"/>
              </a:solidFill>
              <a:latin typeface="Apercu Pro ExtraBold" panose="020B0903050601040103" pitchFamily="34" charset="0"/>
            </a:endParaRPr>
          </a:p>
        </p:txBody>
      </p:sp>
      <p:sp>
        <p:nvSpPr>
          <p:cNvPr id="3" name="TextBox 7">
            <a:extLst>
              <a:ext uri="{FF2B5EF4-FFF2-40B4-BE49-F238E27FC236}">
                <a16:creationId xmlns:a16="http://schemas.microsoft.com/office/drawing/2014/main" id="{A4088BEE-62EE-3209-3A7A-ACEA45A11B18}"/>
              </a:ext>
            </a:extLst>
          </p:cNvPr>
          <p:cNvSpPr txBox="1"/>
          <p:nvPr/>
        </p:nvSpPr>
        <p:spPr>
          <a:xfrm>
            <a:off x="6096000" y="3207689"/>
            <a:ext cx="5572320" cy="1200329"/>
          </a:xfrm>
          <a:prstGeom prst="rect">
            <a:avLst/>
          </a:prstGeom>
          <a:noFill/>
        </p:spPr>
        <p:txBody>
          <a:bodyPr wrap="square" rtlCol="0">
            <a:spAutoFit/>
          </a:bodyPr>
          <a:lstStyle/>
          <a:p>
            <a:r>
              <a:rPr lang="nl-NL" dirty="0">
                <a:solidFill>
                  <a:schemeClr val="bg1"/>
                </a:solidFill>
                <a:latin typeface="Apercu Pro Light" panose="020B0303050601040103" pitchFamily="34" charset="0"/>
                <a:cs typeface="Segoe UI Light" panose="020B0502040204020203" pitchFamily="34" charset="0"/>
              </a:rPr>
              <a:t>Stel de gevonden, meegebrachte of gemaakte schatten tentoon in de klas. Hang de schatkaarten op. </a:t>
            </a:r>
          </a:p>
          <a:p>
            <a:endParaRPr lang="nl-NL" dirty="0">
              <a:solidFill>
                <a:schemeClr val="bg1"/>
              </a:solidFill>
              <a:latin typeface="Apercu Pro Light" panose="020B0303050601040103" pitchFamily="34" charset="0"/>
              <a:cs typeface="Segoe UI Light" panose="020B0502040204020203" pitchFamily="34" charset="0"/>
            </a:endParaRPr>
          </a:p>
          <a:p>
            <a:r>
              <a:rPr lang="nl-NL" dirty="0">
                <a:solidFill>
                  <a:schemeClr val="bg1"/>
                </a:solidFill>
                <a:latin typeface="Apercu Pro Light" panose="020B0303050601040103" pitchFamily="34" charset="0"/>
                <a:cs typeface="Segoe UI Light" panose="020B0502040204020203" pitchFamily="34" charset="0"/>
              </a:rPr>
              <a:t>Wie wil over de beleefde avonturen vertellen? </a:t>
            </a:r>
          </a:p>
        </p:txBody>
      </p:sp>
      <p:pic>
        <p:nvPicPr>
          <p:cNvPr id="4" name="Afbeelding 3" descr="Afbeelding met tekst, boek, stilstaand, papier&#10;&#10;Door AI gegenereerde inhoud is mogelijk onjuist.">
            <a:extLst>
              <a:ext uri="{FF2B5EF4-FFF2-40B4-BE49-F238E27FC236}">
                <a16:creationId xmlns:a16="http://schemas.microsoft.com/office/drawing/2014/main" id="{A5805578-7E36-A5AA-7A9B-973637DF5000}"/>
              </a:ext>
            </a:extLst>
          </p:cNvPr>
          <p:cNvPicPr>
            <a:picLocks noChangeAspect="1"/>
          </p:cNvPicPr>
          <p:nvPr/>
        </p:nvPicPr>
        <p:blipFill>
          <a:blip r:embed="rId4"/>
          <a:stretch>
            <a:fillRect/>
          </a:stretch>
        </p:blipFill>
        <p:spPr>
          <a:xfrm>
            <a:off x="0" y="1354208"/>
            <a:ext cx="5714664" cy="4285998"/>
          </a:xfrm>
          <a:prstGeom prst="rect">
            <a:avLst/>
          </a:prstGeom>
        </p:spPr>
      </p:pic>
    </p:spTree>
    <p:extLst>
      <p:ext uri="{BB962C8B-B14F-4D97-AF65-F5344CB8AC3E}">
        <p14:creationId xmlns:p14="http://schemas.microsoft.com/office/powerpoint/2010/main" val="3093436994"/>
      </p:ext>
    </p:extLst>
  </p:cSld>
  <p:clrMapOvr>
    <a:masterClrMapping/>
  </p:clrMapOvr>
</p:sld>
</file>

<file path=ppt/theme/theme1.xml><?xml version="1.0" encoding="utf-8"?>
<a:theme xmlns:a="http://schemas.openxmlformats.org/drawingml/2006/main" name="Office Theme">
  <a:themeElements>
    <a:clrScheme name="Cultuurschakel 1">
      <a:dk1>
        <a:srgbClr val="000000"/>
      </a:dk1>
      <a:lt1>
        <a:srgbClr val="FFFFFF"/>
      </a:lt1>
      <a:dk2>
        <a:srgbClr val="000000"/>
      </a:dk2>
      <a:lt2>
        <a:srgbClr val="E7E6E6"/>
      </a:lt2>
      <a:accent1>
        <a:srgbClr val="FED504"/>
      </a:accent1>
      <a:accent2>
        <a:srgbClr val="F285A0"/>
      </a:accent2>
      <a:accent3>
        <a:srgbClr val="972163"/>
      </a:accent3>
      <a:accent4>
        <a:srgbClr val="0EA0DB"/>
      </a:accent4>
      <a:accent5>
        <a:srgbClr val="8ACFBE"/>
      </a:accent5>
      <a:accent6>
        <a:srgbClr val="E31B3B"/>
      </a:accent6>
      <a:hlink>
        <a:srgbClr val="FED50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30BC6D04130245A58CDDBF0B4966DF" ma:contentTypeVersion="16" ma:contentTypeDescription="Een nieuw document maken." ma:contentTypeScope="" ma:versionID="7813a72ad49916190907776269c87d5c">
  <xsd:schema xmlns:xsd="http://www.w3.org/2001/XMLSchema" xmlns:xs="http://www.w3.org/2001/XMLSchema" xmlns:p="http://schemas.microsoft.com/office/2006/metadata/properties" xmlns:ns2="b5fc34dd-58cc-45a0-a47b-6261103da540" xmlns:ns3="5e83d237-17cf-4b95-8eae-8496544f1f16" targetNamespace="http://schemas.microsoft.com/office/2006/metadata/properties" ma:root="true" ma:fieldsID="7610b4ce2d88da1fe4b3c25000e3cf25" ns2:_="" ns3:_="">
    <xsd:import namespace="b5fc34dd-58cc-45a0-a47b-6261103da540"/>
    <xsd:import namespace="5e83d237-17cf-4b95-8eae-8496544f1f1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c34dd-58cc-45a0-a47b-6261103da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fae3e008-061e-426b-8e84-93e3f9bc48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83d237-17cf-4b95-8eae-8496544f1f16"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662a8a2-60d1-44bd-9acf-6d8f0c48f4f5}" ma:internalName="TaxCatchAll" ma:showField="CatchAllData" ma:web="5e83d237-17cf-4b95-8eae-8496544f1f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fc34dd-58cc-45a0-a47b-6261103da540">
      <Terms xmlns="http://schemas.microsoft.com/office/infopath/2007/PartnerControls"/>
    </lcf76f155ced4ddcb4097134ff3c332f>
    <TaxCatchAll xmlns="5e83d237-17cf-4b95-8eae-8496544f1f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715C1C-8FF6-4817-9E23-0A6421158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c34dd-58cc-45a0-a47b-6261103da540"/>
    <ds:schemaRef ds:uri="5e83d237-17cf-4b95-8eae-8496544f1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3B6905-9CF8-45BB-9291-D95246D85222}">
  <ds:schemaRefs>
    <ds:schemaRef ds:uri="http://schemas.microsoft.com/office/2006/metadata/properties"/>
    <ds:schemaRef ds:uri="http://schemas.microsoft.com/office/infopath/2007/PartnerControls"/>
    <ds:schemaRef ds:uri="b5fc34dd-58cc-45a0-a47b-6261103da540"/>
    <ds:schemaRef ds:uri="5e83d237-17cf-4b95-8eae-8496544f1f16"/>
  </ds:schemaRefs>
</ds:datastoreItem>
</file>

<file path=customXml/itemProps3.xml><?xml version="1.0" encoding="utf-8"?>
<ds:datastoreItem xmlns:ds="http://schemas.openxmlformats.org/officeDocument/2006/customXml" ds:itemID="{AB022DED-5EC5-4096-BE85-8E1701F573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43984</TotalTime>
  <Words>977</Words>
  <Application>Microsoft Office PowerPoint</Application>
  <PresentationFormat>Breedbeeld</PresentationFormat>
  <Paragraphs>95</Paragraphs>
  <Slides>9</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9</vt:i4>
      </vt:variant>
    </vt:vector>
  </HeadingPairs>
  <TitlesOfParts>
    <vt:vector size="19" baseType="lpstr">
      <vt:lpstr>Apercu Pro Black</vt:lpstr>
      <vt:lpstr>Aptos</vt:lpstr>
      <vt:lpstr>Wingdings</vt:lpstr>
      <vt:lpstr>Apercu</vt:lpstr>
      <vt:lpstr>Apercu Pro Medium</vt:lpstr>
      <vt:lpstr>Calibri</vt:lpstr>
      <vt:lpstr>Arial</vt:lpstr>
      <vt:lpstr>Apercu Pro Light</vt:lpstr>
      <vt:lpstr>Apercu Pro ExtraBold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Kin Mok</dc:creator>
  <cp:lastModifiedBy>Kim Verkade | CultuurSchakel</cp:lastModifiedBy>
  <cp:revision>60</cp:revision>
  <dcterms:created xsi:type="dcterms:W3CDTF">2023-03-27T07:48:37Z</dcterms:created>
  <dcterms:modified xsi:type="dcterms:W3CDTF">2025-05-15T11:36:50Z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0x010100D230BC6D04130245A58CDDBF0B4966DF</vt:lpwstr>
  </property>
</Properties>
</file>