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0" r:id="rId5"/>
    <p:sldId id="261" r:id="rId6"/>
    <p:sldId id="267" r:id="rId7"/>
    <p:sldId id="277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7A4"/>
    <a:srgbClr val="E79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83281B-D3F5-4CA1-9645-07FC0C24E9F0}" v="3" dt="2022-10-03T10:56:46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9"/>
    <p:restoredTop sz="94673"/>
  </p:normalViewPr>
  <p:slideViewPr>
    <p:cSldViewPr snapToGrid="0">
      <p:cViewPr varScale="1">
        <p:scale>
          <a:sx n="69" d="100"/>
          <a:sy n="69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03.10.2022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urschakel.nl/schooltijd/coh-haagse-ladekast/coh-projecten/korte-opdracht-kinderboekenweek-2022-4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hyperlink" Target="http://www.architectuurgids.nl/project/list_projects_of_city/cit_id/65" TargetMode="External"/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12" Type="http://schemas.openxmlformats.org/officeDocument/2006/relationships/hyperlink" Target="https://www2.pictorem.com/collection/900_Towseef-Dar_The%20Hague12.jpg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hyperlink" Target="https://www.columbusmagazine.nl/img/353186" TargetMode="External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2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hyperlink" Target="https://www.bing.com/videos/search?q=groene+transformatie+gebouwen&amp;&amp;view=detail&amp;mid=7D16F1F076747C6A011A7D16F1F076747C6A011A&amp;&amp;FORM=VRDGAR&amp;ru=%2Fvideos%2Fsearch%3Fq%3Dgroene%2Btransformatie%2Bgebouwen%26FORM%3DHDRSC4" TargetMode="Externa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9RxAkXhzVQ?start=41&amp;feature=oembed" TargetMode="External"/><Relationship Id="rId6" Type="http://schemas.openxmlformats.org/officeDocument/2006/relationships/image" Target="../media/image2.emf"/><Relationship Id="rId5" Type="http://schemas.openxmlformats.org/officeDocument/2006/relationships/hyperlink" Target="https://www.duurzaamgebouwd.nl/artikel/20220114-groene-troef-op-nieuwe-aeres-hogeschool" TargetMode="External"/><Relationship Id="rId10" Type="http://schemas.openxmlformats.org/officeDocument/2006/relationships/image" Target="../media/image13.jpeg"/><Relationship Id="rId4" Type="http://schemas.openxmlformats.org/officeDocument/2006/relationships/hyperlink" Target="https://www.youtube.com/watch?v=g9RxAkXhzVQ&amp;t=41s" TargetMode="External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7.jpeg"/><Relationship Id="rId3" Type="http://schemas.openxmlformats.org/officeDocument/2006/relationships/image" Target="../media/image14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yeZbyEvZ28?feature=oembed" TargetMode="External"/><Relationship Id="rId6" Type="http://schemas.openxmlformats.org/officeDocument/2006/relationships/image" Target="../media/image16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15.emf"/><Relationship Id="rId9" Type="http://schemas.openxmlformats.org/officeDocument/2006/relationships/image" Target="../media/image6.emf"/><Relationship Id="rId14" Type="http://schemas.openxmlformats.org/officeDocument/2006/relationships/hyperlink" Target="https://www.google.com/search?rlz=1C1GGRV_enNL793NL793&amp;tbm=isch&amp;q=perspectief+in+gebouwen&amp;chips=q:perspectief+in+gebouwen,online_chips:tekenen&amp;sa=X&amp;ved=0ahUKEwjJip-I2vjkAhX_wMQBHZX3C1YQ4lYIKigA&amp;biw=1821&amp;bih=868&amp;dpr=0.7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0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094EB-F953-0945-BDF4-0D7556D1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3317" y="1397903"/>
            <a:ext cx="7338542" cy="2944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GROEP 7-8</a:t>
            </a:r>
          </a:p>
          <a:p>
            <a:pPr algn="l"/>
            <a:r>
              <a:rPr lang="de-DE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KORTE OPDRACHT: </a:t>
            </a:r>
            <a:r>
              <a:rPr lang="de-DE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Gi-ga-groen gebouw</a:t>
            </a:r>
            <a:endParaRPr lang="de-DE" sz="28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Kinderboekenweek</a:t>
            </a:r>
            <a:endParaRPr lang="de-DE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nl-NL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040163-CC64-045E-3C7B-7EE853E49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312" y="1001373"/>
            <a:ext cx="2489981" cy="50855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9D08D1-BE98-7DF2-D8EA-233FE038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0" y="4887341"/>
            <a:ext cx="4889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95E2084-5787-0620-B552-50DB7A0D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186" y="2477645"/>
            <a:ext cx="1358900" cy="2501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53C2A2E-C87B-1399-F078-8DF4274A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BEDCB9-BF7B-5338-694B-4E28F6064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C3CB17-5C1D-660A-4769-1DA737E97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3088" y="4762065"/>
            <a:ext cx="17494012" cy="28009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072A8E1-353F-BBB9-B727-204F349A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84" y="3963205"/>
            <a:ext cx="1905000" cy="1219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38AAB8F-4597-97EC-59B8-F7AF9D2FB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531" y="4859506"/>
            <a:ext cx="2166090" cy="130043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A81B43-4DF7-3E49-7F44-6B14CCFFF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694" y="5047485"/>
            <a:ext cx="15998457" cy="19936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42A8734-4F3B-8E87-B3AF-A34E0A3D2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5A79601-65FE-38CB-427B-FFF9CFDC3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21913"/>
            <a:ext cx="10765286" cy="1219200"/>
          </a:xfrm>
          <a:prstGeom prst="rect">
            <a:avLst/>
          </a:prstGeom>
        </p:spPr>
      </p:pic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448B85B-38A1-9F73-4351-FED48F80A60E}"/>
              </a:ext>
            </a:extLst>
          </p:cNvPr>
          <p:cNvSpPr txBox="1">
            <a:spLocks/>
          </p:cNvSpPr>
          <p:nvPr/>
        </p:nvSpPr>
        <p:spPr>
          <a:xfrm>
            <a:off x="2791589" y="1881859"/>
            <a:ext cx="8315784" cy="3254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skyline van Den Haag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nl-NL" sz="27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 </a:t>
            </a: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silhouet -afbeelding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van de skyline.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Foto’s van </a:t>
            </a: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gebouwen in Den Haag</a:t>
            </a:r>
            <a:r>
              <a:rPr lang="nl-NL" sz="27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uit de architectuurgids.</a:t>
            </a:r>
            <a:b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 op de vorm, contour en typische </a:t>
            </a:r>
            <a:b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kenmerken van de gebouwen.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0AB2197F-64A6-7AA8-FDC7-AD54F4AAC255}"/>
              </a:ext>
            </a:extLst>
          </p:cNvPr>
          <p:cNvSpPr txBox="1">
            <a:spLocks/>
          </p:cNvSpPr>
          <p:nvPr/>
        </p:nvSpPr>
        <p:spPr>
          <a:xfrm>
            <a:off x="2791589" y="605491"/>
            <a:ext cx="7802509" cy="1051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5400" b="1" u="sng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Bekijk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bespreek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122939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20BC2-2147-CAB9-D713-F7B3579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65" y="511080"/>
            <a:ext cx="8589335" cy="1325563"/>
          </a:xfrm>
        </p:spPr>
        <p:txBody>
          <a:bodyPr>
            <a:normAutofit/>
          </a:bodyPr>
          <a:lstStyle/>
          <a:p>
            <a:r>
              <a:rPr lang="de-DE" sz="4800" b="1" dirty="0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</a:t>
            </a:r>
            <a:r>
              <a:rPr lang="de-DE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de-DE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 eigen</a:t>
            </a: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ontwerp</a:t>
            </a:r>
            <a:endParaRPr lang="nl-NL" sz="36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5BE302-651A-81C9-DA64-4F344148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65" y="1764122"/>
            <a:ext cx="6939517" cy="4351338"/>
          </a:xfrm>
        </p:spPr>
        <p:txBody>
          <a:bodyPr>
            <a:noAutofit/>
          </a:bodyPr>
          <a:lstStyle/>
          <a:p>
            <a:r>
              <a:rPr lang="nl-NL" sz="2700" dirty="0">
                <a:latin typeface="Calibri" panose="020F0502020204030204" pitchFamily="34" charset="0"/>
                <a:cs typeface="Calibri" panose="020F0502020204030204" pitchFamily="34" charset="0"/>
              </a:rPr>
              <a:t>Laat je</a:t>
            </a:r>
            <a:r>
              <a:rPr lang="nl-NL" sz="27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inspireren door het thema </a:t>
            </a:r>
            <a:r>
              <a:rPr lang="nl-NL" sz="27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</a:t>
            </a:r>
            <a:r>
              <a:rPr lang="nl-NL" sz="27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-ga-groen.</a:t>
            </a:r>
          </a:p>
          <a:p>
            <a:r>
              <a:rPr lang="nl-NL" sz="27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Het gebouw is opvallend en onderscheidend ten opzichte van de bestaande gebouwen. </a:t>
            </a:r>
          </a:p>
          <a:p>
            <a:r>
              <a:rPr lang="nl-NL" sz="27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Wat voor soort groen gebouw zou er in de toekomst nodig zijn?</a:t>
            </a:r>
            <a:br>
              <a:rPr lang="nl-NL" sz="27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z="27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Voorbeelden</a:t>
            </a:r>
            <a:endParaRPr lang="nl-NL" sz="4000" b="1" i="0" strike="noStrike" dirty="0">
              <a:effectLst/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groene toren</a:t>
            </a: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&gt;</a:t>
            </a:r>
            <a:b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700" b="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7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Groene Troef</a:t>
            </a:r>
            <a:endParaRPr lang="nl-NL" sz="2700" b="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D1388D-7FA5-F47A-5FC5-8DDD8B28B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AEECFB-9C00-DCD6-68AF-4535CB59B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EDC1B86-9D8B-D30F-8C2B-D531B2E90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32967"/>
            <a:ext cx="10887740" cy="9622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1C5FCEB-7720-BC33-AA8C-85EB2B6A80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5" name="Onlinemedia 4" title="Santalaia in Bogotá - Project of the Week 9/6/16">
            <a:hlinkClick r:id="" action="ppaction://media"/>
            <a:extLst>
              <a:ext uri="{FF2B5EF4-FFF2-40B4-BE49-F238E27FC236}">
                <a16:creationId xmlns:a16="http://schemas.microsoft.com/office/drawing/2014/main" id="{7B154011-CE09-F1F2-D406-B2F690D93F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5789132" y="4860317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C531125-0BB9-F446-17A0-8F63AF0C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BF9FB3-A8B5-E502-2E3A-C47DE2C51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879FD2B-F412-AD1E-882C-D91EB0B7D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2967"/>
            <a:ext cx="10887740" cy="96223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E142DCF-021A-3963-45FF-FD6989E8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86093A81-7041-1EBA-8D40-868EA5057402}"/>
              </a:ext>
            </a:extLst>
          </p:cNvPr>
          <p:cNvSpPr txBox="1">
            <a:spLocks/>
          </p:cNvSpPr>
          <p:nvPr/>
        </p:nvSpPr>
        <p:spPr>
          <a:xfrm>
            <a:off x="2866493" y="861021"/>
            <a:ext cx="8966199" cy="1027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3000"/>
              </a:spcAft>
            </a:pPr>
            <a:r>
              <a:rPr lang="de-DE" sz="5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  <a:endParaRPr lang="nl-NL" sz="5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302FA7-1A56-7E3D-4083-F6B5A7B63328}"/>
              </a:ext>
            </a:extLst>
          </p:cNvPr>
          <p:cNvSpPr txBox="1"/>
          <p:nvPr/>
        </p:nvSpPr>
        <p:spPr>
          <a:xfrm>
            <a:off x="2868558" y="2147315"/>
            <a:ext cx="769021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cs typeface="Calibri"/>
              </a:rPr>
              <a:t>Originele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ideeën</a:t>
            </a:r>
            <a:r>
              <a:rPr lang="en-US" sz="2400" b="1" dirty="0">
                <a:cs typeface="Calibri"/>
              </a:rPr>
              <a:t>?</a:t>
            </a:r>
            <a:br>
              <a:rPr lang="en-US" sz="2400" b="1" dirty="0">
                <a:cs typeface="Calibri"/>
              </a:rPr>
            </a:br>
            <a:endParaRPr lang="en-US" sz="2400" b="1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De </a:t>
            </a:r>
            <a:r>
              <a:rPr lang="en-US" sz="2400" dirty="0" err="1">
                <a:cs typeface="Calibri"/>
              </a:rPr>
              <a:t>functie</a:t>
            </a:r>
            <a:r>
              <a:rPr lang="en-US" sz="2400" dirty="0">
                <a:cs typeface="Calibri"/>
              </a:rPr>
              <a:t> die het </a:t>
            </a:r>
            <a:r>
              <a:rPr lang="en-US" sz="2400" dirty="0" err="1">
                <a:cs typeface="Calibri"/>
              </a:rPr>
              <a:t>gebouw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krijgt</a:t>
            </a:r>
            <a:r>
              <a:rPr lang="en-US" sz="2400" dirty="0">
                <a:cs typeface="Calibri"/>
              </a:rPr>
              <a:t>. </a:t>
            </a:r>
            <a:r>
              <a:rPr lang="en-US" sz="2400" dirty="0" err="1">
                <a:cs typeface="Calibri"/>
              </a:rPr>
              <a:t>Dat</a:t>
            </a:r>
            <a:r>
              <a:rPr lang="en-US" sz="2400" dirty="0">
                <a:cs typeface="Calibri"/>
              </a:rPr>
              <a:t> mag </a:t>
            </a:r>
            <a:r>
              <a:rPr lang="en-US" sz="2400" dirty="0" err="1">
                <a:cs typeface="Calibri"/>
              </a:rPr>
              <a:t>ook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een</a:t>
            </a:r>
            <a:r>
              <a:rPr lang="en-US" sz="2400" dirty="0">
                <a:cs typeface="Calibri"/>
              </a:rPr>
              <a:t> (</a:t>
            </a:r>
            <a:r>
              <a:rPr lang="en-US" sz="2400" dirty="0" err="1">
                <a:cs typeface="Calibri"/>
              </a:rPr>
              <a:t>nog</a:t>
            </a:r>
            <a:r>
              <a:rPr lang="en-US" sz="2400" dirty="0">
                <a:cs typeface="Calibri"/>
              </a:rPr>
              <a:t>) </a:t>
            </a:r>
            <a:r>
              <a:rPr lang="en-US" sz="2400" dirty="0" err="1">
                <a:cs typeface="Calibri"/>
              </a:rPr>
              <a:t>niet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bestaande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functie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zijn</a:t>
            </a:r>
            <a:r>
              <a:rPr lang="en-US" sz="2400" dirty="0">
                <a:cs typeface="Calibri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De </a:t>
            </a:r>
            <a:r>
              <a:rPr lang="en-US" sz="2400" dirty="0" err="1">
                <a:cs typeface="Calibri"/>
              </a:rPr>
              <a:t>maat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en</a:t>
            </a:r>
            <a:r>
              <a:rPr lang="en-US" sz="2400" dirty="0">
                <a:cs typeface="Calibri"/>
              </a:rPr>
              <a:t> de </a:t>
            </a:r>
            <a:r>
              <a:rPr lang="en-US" sz="2400" dirty="0" err="1">
                <a:cs typeface="Calibri"/>
              </a:rPr>
              <a:t>vorm</a:t>
            </a:r>
            <a:r>
              <a:rPr lang="en-US" sz="2400" dirty="0">
                <a:cs typeface="Calibri"/>
              </a:rPr>
              <a:t>. Wat is er </a:t>
            </a:r>
            <a:r>
              <a:rPr lang="en-US" sz="2400" dirty="0" err="1">
                <a:cs typeface="Calibri"/>
              </a:rPr>
              <a:t>opvallend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en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anders</a:t>
            </a:r>
            <a:r>
              <a:rPr lang="en-US" sz="2400" dirty="0">
                <a:cs typeface="Calibri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Calibri"/>
              </a:rPr>
              <a:t>Gebruik</a:t>
            </a:r>
            <a:r>
              <a:rPr lang="en-US" sz="2400" dirty="0">
                <a:cs typeface="Calibri"/>
              </a:rPr>
              <a:t> van </a:t>
            </a:r>
            <a:r>
              <a:rPr lang="en-US" sz="2400" dirty="0" err="1">
                <a:cs typeface="Calibri"/>
              </a:rPr>
              <a:t>bijzondere</a:t>
            </a:r>
            <a:r>
              <a:rPr lang="en-US" sz="2400" dirty="0">
                <a:cs typeface="Calibri"/>
              </a:rPr>
              <a:t>, </a:t>
            </a:r>
            <a:r>
              <a:rPr lang="en-US" sz="2400" dirty="0" err="1">
                <a:cs typeface="Calibri"/>
              </a:rPr>
              <a:t>nieuwe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en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duurzame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materialen</a:t>
            </a:r>
            <a:r>
              <a:rPr lang="en-US" sz="2400" dirty="0">
                <a:cs typeface="Calibri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De </a:t>
            </a:r>
            <a:r>
              <a:rPr lang="en-US" sz="2400" dirty="0" err="1">
                <a:cs typeface="Calibri"/>
              </a:rPr>
              <a:t>plek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waar</a:t>
            </a:r>
            <a:r>
              <a:rPr lang="en-US" sz="2400" dirty="0">
                <a:cs typeface="Calibri"/>
              </a:rPr>
              <a:t> het </a:t>
            </a:r>
            <a:r>
              <a:rPr lang="en-US" sz="2400" dirty="0" err="1">
                <a:cs typeface="Calibri"/>
              </a:rPr>
              <a:t>gebouw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zou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moeten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komen</a:t>
            </a:r>
            <a:r>
              <a:rPr lang="en-US" sz="2400" dirty="0">
                <a:cs typeface="Calibri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Calibri"/>
              </a:rPr>
              <a:t>Een</a:t>
            </a:r>
            <a:r>
              <a:rPr lang="en-US" sz="2400" dirty="0">
                <a:cs typeface="Calibri"/>
              </a:rPr>
              <a:t> (</a:t>
            </a:r>
            <a:r>
              <a:rPr lang="en-US" sz="2400" dirty="0" err="1">
                <a:cs typeface="Calibri"/>
              </a:rPr>
              <a:t>bij</a:t>
            </a:r>
            <a:r>
              <a:rPr lang="en-US" sz="2400" dirty="0">
                <a:cs typeface="Calibri"/>
              </a:rPr>
              <a:t>)naam.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15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857810D9-20CC-A046-0D76-39A1262CC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463" y="3608114"/>
            <a:ext cx="2349500" cy="16002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4D34D9-F5C0-22AA-95A8-BCE483B1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129" y="432286"/>
            <a:ext cx="1168400" cy="4622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0941D3-F00B-3D5E-8809-E12452C0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5286" y="2149885"/>
            <a:ext cx="1358900" cy="25019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CF2867B-026B-C1D4-30D7-F330E2F72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934" y="3457598"/>
            <a:ext cx="1905000" cy="1219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A1B6990-8317-B45A-1B10-2D7CFB2EF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F5CEF05-565E-431B-31D2-09CE44C91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1952A37-57FD-28ED-34B1-D6C38EE83A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7693" y="4496793"/>
            <a:ext cx="17494012" cy="23612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1B5DBE0-0AB9-99B0-AB2B-E3BF266F3E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57694" y="5137229"/>
            <a:ext cx="13907387" cy="17330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FD8984-00DD-2F8A-D58A-19826B0440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A35B881-4B8E-E9C6-94C3-5E274E0FFC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8605C239-B40B-C508-FD28-3BEDB89A7B8E}"/>
              </a:ext>
            </a:extLst>
          </p:cNvPr>
          <p:cNvSpPr txBox="1"/>
          <p:nvPr/>
        </p:nvSpPr>
        <p:spPr>
          <a:xfrm>
            <a:off x="2235142" y="5665085"/>
            <a:ext cx="682610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Bekijk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schets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nlinemedia 3" title="How to Draw a House in Two Point Perspective: Modern House">
            <a:hlinkClick r:id="" action="ppaction://media"/>
            <a:extLst>
              <a:ext uri="{FF2B5EF4-FFF2-40B4-BE49-F238E27FC236}">
                <a16:creationId xmlns:a16="http://schemas.microsoft.com/office/drawing/2014/main" id="{A81CA78F-AD0F-B859-681A-804FCA1666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2493926" y="1965579"/>
            <a:ext cx="6286423" cy="355182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5E34A545-1567-9309-4FE6-DEE98C9C44D6}"/>
              </a:ext>
            </a:extLst>
          </p:cNvPr>
          <p:cNvSpPr txBox="1"/>
          <p:nvPr/>
        </p:nvSpPr>
        <p:spPr>
          <a:xfrm>
            <a:off x="5200595" y="896605"/>
            <a:ext cx="3625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2700" dirty="0">
                <a:solidFill>
                  <a:schemeClr val="accent6">
                    <a:lumMod val="50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Voorbeelden</a:t>
            </a:r>
            <a:br>
              <a:rPr lang="nl-NL" sz="2700" dirty="0">
                <a:solidFill>
                  <a:srgbClr val="0563C1"/>
                </a:solidFill>
              </a:rPr>
            </a:br>
            <a:r>
              <a:rPr lang="nl-NL" sz="2700" dirty="0"/>
              <a:t>Perspectief in gebouwen</a:t>
            </a:r>
          </a:p>
        </p:txBody>
      </p:sp>
    </p:spTree>
    <p:extLst>
      <p:ext uri="{BB962C8B-B14F-4D97-AF65-F5344CB8AC3E}">
        <p14:creationId xmlns:p14="http://schemas.microsoft.com/office/powerpoint/2010/main" val="35484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1B46F8-1D8D-E6FE-5765-D6EF79D9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5C73B4-1DB5-AAEE-5BD7-520410CE3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30" y="439374"/>
            <a:ext cx="3089449" cy="9474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BF74B4-929C-B0A4-CF19-3A20C5425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8567" y="5127579"/>
            <a:ext cx="13818781" cy="17304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1C32E3-7A13-1AFF-69AB-AD48498A0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728F4D-DF3E-C398-FDD4-BCAF14D5B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8896" y="4747502"/>
            <a:ext cx="1270000" cy="6604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3C816F1-65EE-F5F0-4943-8F6029A9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2" y="2699223"/>
            <a:ext cx="10594016" cy="10096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r>
              <a:rPr lang="de-DE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 </a:t>
            </a:r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de-DE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gebouw</a:t>
            </a:r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de-DE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presenteer</a:t>
            </a:r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nl-NL" sz="66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1A8161-ECCD-F838-6686-8C631A37A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5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094EB-F953-0945-BDF4-0D7556D1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82184" y="2368209"/>
            <a:ext cx="7174522" cy="2944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Welk ontwerp zouden jullie wel in het echt willen zien in de skyline van Den Haag.</a:t>
            </a:r>
            <a:b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sz="24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 kun je vertellen over het gebouw, wat is er zo </a:t>
            </a:r>
            <a:r>
              <a:rPr lang="nl-NL" sz="24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</a:t>
            </a:r>
            <a:r>
              <a:rPr lang="nl-NL" sz="24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-ga-groen?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040163-CC64-045E-3C7B-7EE853E4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312" y="1001373"/>
            <a:ext cx="2489981" cy="508559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974272-7D4F-CD0D-F4D2-0114AB093E30}"/>
              </a:ext>
            </a:extLst>
          </p:cNvPr>
          <p:cNvSpPr txBox="1"/>
          <p:nvPr/>
        </p:nvSpPr>
        <p:spPr>
          <a:xfrm>
            <a:off x="1482184" y="678662"/>
            <a:ext cx="7369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r>
              <a:rPr lang="de-DE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ging </a:t>
            </a: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</a:t>
            </a:r>
            <a:r>
              <a:rPr lang="de-DE" sz="5400" b="1" dirty="0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17837934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213</Words>
  <Application>Microsoft Office PowerPoint</Application>
  <PresentationFormat>Breedbeeld</PresentationFormat>
  <Paragraphs>28</Paragraphs>
  <Slides>7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Maak een eigen ontwerp</vt:lpstr>
      <vt:lpstr>PowerPoint-presentatie</vt:lpstr>
      <vt:lpstr>PowerPoint-presentatie</vt:lpstr>
      <vt:lpstr>Maak je gebouw  &amp; presenteer!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Mira Lukkien</cp:lastModifiedBy>
  <cp:revision>119</cp:revision>
  <dcterms:created xsi:type="dcterms:W3CDTF">2022-04-28T08:18:05Z</dcterms:created>
  <dcterms:modified xsi:type="dcterms:W3CDTF">2022-10-03T10:57:46Z</dcterms:modified>
</cp:coreProperties>
</file>