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69" r:id="rId3"/>
    <p:sldId id="273" r:id="rId4"/>
    <p:sldId id="272" r:id="rId5"/>
    <p:sldId id="267" r:id="rId6"/>
    <p:sldId id="279" r:id="rId7"/>
    <p:sldId id="277" r:id="rId8"/>
    <p:sldId id="262" r:id="rId9"/>
    <p:sldId id="278" r:id="rId10"/>
    <p:sldId id="265" r:id="rId11"/>
    <p:sldId id="268" r:id="rId12"/>
    <p:sldId id="275" r:id="rId1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164"/>
    <a:srgbClr val="8BD0BF"/>
    <a:srgbClr val="0EA1DC"/>
    <a:srgbClr val="F386A1"/>
    <a:srgbClr val="FFD500"/>
    <a:srgbClr val="E41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6327"/>
  </p:normalViewPr>
  <p:slideViewPr>
    <p:cSldViewPr snapToGrid="0">
      <p:cViewPr varScale="1">
        <p:scale>
          <a:sx n="63" d="100"/>
          <a:sy n="63" d="100"/>
        </p:scale>
        <p:origin x="7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DE5BA-5FAE-F499-F76C-51EEE242E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6DD9C-B1AE-020D-243A-995CECE2A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90482-46DA-45DC-9684-2001F8900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B70C-BF5A-5D4C-9596-9801CD5AA689}" type="datetimeFigureOut">
              <a:rPr lang="en-NL" smtClean="0"/>
              <a:t>04/16/2024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6303E-A804-31CD-BA40-93E6AA08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1EF53-CC30-0F54-EEC3-E7F7AB39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103-E7A5-B24D-BF4F-2A18EAA48546}" type="slidenum">
              <a:rPr lang="en-NL" smtClean="0"/>
              <a:t>‹nr.›</a:t>
            </a:fld>
            <a:endParaRPr lang="en-N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40D34A-9DBD-2071-D88C-4731614DE9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61244" y="5993588"/>
            <a:ext cx="3846444" cy="61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1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01C23-82E3-F250-07E2-04C5BF5F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B01F7-D9A8-CD50-31C8-806492FC9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BBAA9-E08D-6181-083E-FE2BDFC3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B70C-BF5A-5D4C-9596-9801CD5AA689}" type="datetimeFigureOut">
              <a:rPr lang="en-NL" smtClean="0"/>
              <a:t>04/16/2024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0C0E0-1573-FB1F-9A8B-5CC9E31D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5A521-5462-06CB-85AD-5DF9AC596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103-E7A5-B24D-BF4F-2A18EAA4854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6844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88A398-DE47-2B82-AE39-284B95E2F2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85FE7-FF9A-0C18-59D8-8AA63FCBA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064CE-96A2-C507-4BCE-407AF4B7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B70C-BF5A-5D4C-9596-9801CD5AA689}" type="datetimeFigureOut">
              <a:rPr lang="en-NL" smtClean="0"/>
              <a:t>04/16/2024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EA18C-24D4-B843-7B9F-F91F30BA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0EC63-4653-BC59-C568-3ABD7CED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103-E7A5-B24D-BF4F-2A18EAA4854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4361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A36C-6AD9-6A59-A45A-8983C16AA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5B05C-C221-7ACD-D420-B18801168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89901-7FD8-7802-2A66-D5076410F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B70C-BF5A-5D4C-9596-9801CD5AA689}" type="datetimeFigureOut">
              <a:rPr lang="en-NL" smtClean="0"/>
              <a:t>04/16/2024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D6440-6631-0DCD-9F7F-F5848499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0D45C-8608-FFD0-B311-84CF76F3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103-E7A5-B24D-BF4F-2A18EAA4854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8289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A06E-7D8F-1AA4-7EC5-19F2FF67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846E9-13F4-280E-CDD0-8C3C58BB6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EA708-D328-1048-9C7E-BA6C9C3A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B70C-BF5A-5D4C-9596-9801CD5AA689}" type="datetimeFigureOut">
              <a:rPr lang="en-NL" smtClean="0"/>
              <a:t>04/16/2024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4429B-2380-0A54-9A14-15E4E92F8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49D5A-6210-6A8F-B12E-7EC98F16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103-E7A5-B24D-BF4F-2A18EAA4854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2180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7F6CA-A6C2-4178-E2A4-0D4F54865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0003F-CB8B-EB57-3CF8-FE11DBCDA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B3661-BFC3-C2BC-1ACF-3583F7D7F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59C61-07A4-36C1-5411-BDA1E931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B70C-BF5A-5D4C-9596-9801CD5AA689}" type="datetimeFigureOut">
              <a:rPr lang="en-NL" smtClean="0"/>
              <a:t>04/16/2024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80D06-395D-2405-F874-CED32040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926C9-2AC6-7B2C-CE42-FD5DD46FD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103-E7A5-B24D-BF4F-2A18EAA4854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5725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F4E4-6ED7-E0F5-65D6-F545C89C6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FA317-68E4-EBD7-F61C-01B1ED934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D3C8C-D1FA-1AD6-CB88-A92E38C2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BF9E6-9301-4235-64BB-8DD92EA7E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0659F5-1645-26E9-CD63-1AC7ADE32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0D4212-5DF6-910B-8178-45F3717F9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B70C-BF5A-5D4C-9596-9801CD5AA689}" type="datetimeFigureOut">
              <a:rPr lang="en-NL" smtClean="0"/>
              <a:t>04/16/2024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E54CD-BB98-1D2B-08A4-F2125D46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F43F75-B057-BCE9-F359-5C2935E6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103-E7A5-B24D-BF4F-2A18EAA4854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1526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3B92-C48B-F378-0353-F2F1688A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62D577-A8F1-BB28-EFA0-2C5C9B22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B70C-BF5A-5D4C-9596-9801CD5AA689}" type="datetimeFigureOut">
              <a:rPr lang="en-NL" smtClean="0"/>
              <a:t>04/16/2024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6243DD-A3CE-74D9-337E-F2D64275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B4190-B733-CE22-521C-6D32C432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103-E7A5-B24D-BF4F-2A18EAA4854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4401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2239A-70CC-DFC0-C911-C296D48D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B70C-BF5A-5D4C-9596-9801CD5AA689}" type="datetimeFigureOut">
              <a:rPr lang="en-NL" smtClean="0"/>
              <a:t>04/16/2024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652F42-0659-C6CC-7BB9-B8CB62196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00ADD-71EC-5C3F-C803-AFAEEE45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103-E7A5-B24D-BF4F-2A18EAA4854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584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B9D1-C0E8-A6C2-0E7C-FC7EAF40D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AB1B8-9B13-B5EA-360A-583332073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39AC2-9E39-D11A-B0CF-48AE27346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99D19-FC66-1EB2-F0F0-F1FE9F40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B70C-BF5A-5D4C-9596-9801CD5AA689}" type="datetimeFigureOut">
              <a:rPr lang="en-NL" smtClean="0"/>
              <a:t>04/16/2024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BCB09-F65C-5717-C8B7-06D21E611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FCE09-0E18-C430-6371-A4A7B6F2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103-E7A5-B24D-BF4F-2A18EAA4854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7782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34199-6581-B150-A71D-6A9DF846A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458B2E-1A20-B02A-6D12-9066D007F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8DC98-DF7A-60DC-8178-2EE178D46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65881-2AF4-ACD8-C3F1-35C79B32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B70C-BF5A-5D4C-9596-9801CD5AA689}" type="datetimeFigureOut">
              <a:rPr lang="en-NL" smtClean="0"/>
              <a:t>04/16/2024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6B100-2578-DC68-4AB3-C72C25E16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68776-12C4-9E5C-2779-32700A11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A2103-E7A5-B24D-BF4F-2A18EAA4854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6375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239AD9-BD5B-33D0-6D31-019F6611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7D144-A201-5897-3FBE-6BDD6D3A3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31EF1-E120-F57A-1584-22AEC0916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BB70C-BF5A-5D4C-9596-9801CD5AA689}" type="datetimeFigureOut">
              <a:rPr lang="en-NL" smtClean="0"/>
              <a:t>04/16/2024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ACA0E-8353-BD96-F15A-5ECCC8847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C77CD-CA19-5E2D-9EEC-B9D59CE3A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A2103-E7A5-B24D-BF4F-2A18EAA4854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5563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percu" panose="02000506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ercu" panose="0200050604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ercu" panose="0200050604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ercu" panose="0200050604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ercu" panose="0200050604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ercu" panose="02000506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nl.wikipedia.org/wiki/Elfje_(gedicht)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oekboek.s3.eu-central-003.backblazeb2.com/LELP/p/9789025868895/rea9789025868895.pd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lannoo.be/nl/terra-ultima" TargetMode="External"/><Relationship Id="rId4" Type="http://schemas.openxmlformats.org/officeDocument/2006/relationships/hyperlink" Target="https://kinderboeken.uitgeverijmoon.nl/boek/622/tjerk-noordraven-het-boek-van-wonderlijke-wezens-die-werkelijk-bestaan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urschakel.nl/schooltijd/primair-onderwijs/programma-s-en-lesmateriaal/coh-haagse-ladekast/inspiratie-instructie/dan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5AhrTeBVW4M?feature=oembed" TargetMode="External"/><Relationship Id="rId1" Type="http://schemas.openxmlformats.org/officeDocument/2006/relationships/video" Target="https://www.youtube.com/embed/xg6EOqB-Cm4?start=1&amp;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l5hIV9_JUSA?feature=oembed" TargetMode="External"/><Relationship Id="rId1" Type="http://schemas.openxmlformats.org/officeDocument/2006/relationships/video" Target="https://www.youtube.com/embed/xg6EOqB-Cm4?start=1&amp;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zqri4KyjtUg?feature=oembed" TargetMode="External"/><Relationship Id="rId1" Type="http://schemas.openxmlformats.org/officeDocument/2006/relationships/video" Target="https://www.youtube.com/embed/xg6EOqB-Cm4?start=1&amp;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054A8-4E21-0C4F-2C83-D455BA6FA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63028"/>
          </a:xfrm>
        </p:spPr>
        <p:txBody>
          <a:bodyPr/>
          <a:lstStyle/>
          <a:p>
            <a:r>
              <a:rPr lang="nl-NL" dirty="0"/>
              <a:t>Lekker eigenwijs</a:t>
            </a:r>
            <a:r>
              <a:rPr lang="en-NL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109A7-1B2D-D8FF-9BF1-561207A7F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6848"/>
            <a:ext cx="9144000" cy="1655762"/>
          </a:xfrm>
        </p:spPr>
        <p:txBody>
          <a:bodyPr>
            <a:normAutofit/>
          </a:bodyPr>
          <a:lstStyle/>
          <a:p>
            <a:r>
              <a:rPr lang="nl-NL" sz="2800" dirty="0"/>
              <a:t>Korte opdracht Kinderboekenweek </a:t>
            </a:r>
          </a:p>
          <a:p>
            <a:r>
              <a:rPr lang="nl-NL" sz="2800" dirty="0"/>
              <a:t>Groep 5-6</a:t>
            </a:r>
          </a:p>
          <a:p>
            <a:r>
              <a:rPr lang="nl-NL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bewerking van het project </a:t>
            </a:r>
            <a:r>
              <a:rPr lang="nl-NL" sz="1800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Raar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ker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 Interdisciplinair | Identiteit </a:t>
            </a:r>
            <a:r>
              <a:rPr lang="nl-NL" sz="1800" ker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 Groep</a:t>
            </a:r>
            <a:r>
              <a:rPr lang="nl-NL" sz="1800" ker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L" sz="3800" dirty="0"/>
          </a:p>
        </p:txBody>
      </p:sp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2F939D0E-FC3F-6895-CF7C-78F540A458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824638"/>
            <a:ext cx="4114801" cy="714274"/>
          </a:xfrm>
          <a:prstGeom prst="rect">
            <a:avLst/>
          </a:prstGeom>
        </p:spPr>
      </p:pic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C6A6911-61FD-33FC-36C6-24076F5910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8618" y="6024913"/>
            <a:ext cx="4114801" cy="71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22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72C9DF-34C3-3EA5-1F17-7506A3F1E2F0}"/>
              </a:ext>
            </a:extLst>
          </p:cNvPr>
          <p:cNvSpPr>
            <a:spLocks/>
          </p:cNvSpPr>
          <p:nvPr/>
        </p:nvSpPr>
        <p:spPr>
          <a:xfrm>
            <a:off x="503070" y="1423032"/>
            <a:ext cx="5922497" cy="3739811"/>
          </a:xfrm>
          <a:prstGeom prst="rect">
            <a:avLst/>
          </a:prstGeom>
          <a:solidFill>
            <a:srgbClr val="8BD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17B234-1FE4-3D9F-BAA6-0711C8A5D7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31458" y="1423031"/>
            <a:ext cx="2842751" cy="3739811"/>
          </a:xfrm>
          <a:prstGeom prst="rect">
            <a:avLst/>
          </a:prstGeom>
          <a:ln w="50800">
            <a:noFill/>
          </a:ln>
          <a:effectLst>
            <a:softEdge rad="0"/>
          </a:effec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72940C3-6A53-B0D2-0DEF-BD5CAF0E9B91}"/>
              </a:ext>
            </a:extLst>
          </p:cNvPr>
          <p:cNvSpPr txBox="1">
            <a:spLocks/>
          </p:cNvSpPr>
          <p:nvPr/>
        </p:nvSpPr>
        <p:spPr>
          <a:xfrm>
            <a:off x="937372" y="1890858"/>
            <a:ext cx="5178706" cy="2695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800" dirty="0">
              <a:solidFill>
                <a:schemeClr val="tx1"/>
              </a:solidFill>
            </a:endParaRPr>
          </a:p>
          <a:p>
            <a:pPr algn="l"/>
            <a:r>
              <a:rPr lang="nl-NL" sz="1800" kern="0" dirty="0">
                <a:solidFill>
                  <a:srgbClr val="000000"/>
                </a:solidFill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nderzoek hoe je, door middel van het bewegen van lichaamsdelen en het gebruik van bodypercussie, het geluid kunt nabootsen dat bewegende dieren maken (zoals klapperende vleugels, schuivende slangen, huppende kangoeroes). </a:t>
            </a:r>
          </a:p>
          <a:p>
            <a:pPr algn="l"/>
            <a:r>
              <a:rPr lang="nl-NL" sz="1800" kern="0" dirty="0">
                <a:solidFill>
                  <a:srgbClr val="000000"/>
                </a:solidFill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 verzin vooral eigen eigenwijze geluiden.</a:t>
            </a:r>
            <a:endParaRPr lang="nl-NL" sz="1800" kern="100" dirty="0">
              <a:effectLst/>
              <a:latin typeface="Apercu" panose="0200050604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br>
              <a:rPr lang="en-GB" sz="2000" dirty="0">
                <a:solidFill>
                  <a:schemeClr val="tx1"/>
                </a:solidFill>
              </a:rPr>
            </a:br>
            <a:endParaRPr lang="en-N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90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5C3953-FB40-BC3C-133D-06CCCE0149E7}"/>
              </a:ext>
            </a:extLst>
          </p:cNvPr>
          <p:cNvSpPr/>
          <p:nvPr/>
        </p:nvSpPr>
        <p:spPr>
          <a:xfrm>
            <a:off x="6256879" y="957469"/>
            <a:ext cx="5566117" cy="4943061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6D2F75-DFB9-99A1-9F19-7195823769E7}"/>
              </a:ext>
            </a:extLst>
          </p:cNvPr>
          <p:cNvSpPr/>
          <p:nvPr/>
        </p:nvSpPr>
        <p:spPr>
          <a:xfrm>
            <a:off x="425275" y="861391"/>
            <a:ext cx="5566117" cy="4943061"/>
          </a:xfrm>
          <a:prstGeom prst="rect">
            <a:avLst/>
          </a:prstGeom>
          <a:solidFill>
            <a:srgbClr val="F38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2C99BA-1158-B699-F2D8-B1AA0C063AB0}"/>
              </a:ext>
            </a:extLst>
          </p:cNvPr>
          <p:cNvSpPr/>
          <p:nvPr/>
        </p:nvSpPr>
        <p:spPr>
          <a:xfrm>
            <a:off x="425275" y="861391"/>
            <a:ext cx="5566117" cy="4943061"/>
          </a:xfrm>
          <a:prstGeom prst="rect">
            <a:avLst/>
          </a:prstGeom>
          <a:solidFill>
            <a:srgbClr val="0EA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1500"/>
              </a:spcAft>
            </a:pPr>
            <a:r>
              <a:rPr lang="nl-NL" sz="18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Schrijf één of meerdere </a:t>
            </a:r>
            <a:r>
              <a:rPr lang="nl-NL" sz="1800" i="1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elfjes 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over een andersoortig wezen</a:t>
            </a:r>
            <a:r>
              <a:rPr lang="nl-NL" kern="0" dirty="0">
                <a:solidFill>
                  <a:srgbClr val="000000"/>
                </a:solidFill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met eigenwijze eigenschappen en gevoelens, die bijzondere handelingen uitvoert. Een </a:t>
            </a:r>
            <a:r>
              <a:rPr lang="nl-NL" sz="1800" i="1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elfje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 is een kort gedichtje </a:t>
            </a:r>
            <a:r>
              <a:rPr lang="nl-NL" kern="0" dirty="0">
                <a:solidFill>
                  <a:srgbClr val="000000"/>
                </a:solidFill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van 5 regels en 11 woorden. </a:t>
            </a:r>
            <a:endParaRPr lang="nl-NL" sz="1800" kern="100" dirty="0">
              <a:effectLst/>
              <a:latin typeface="Apercu" panose="020005060400000200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72940C3-6A53-B0D2-0DEF-BD5CAF0E9B91}"/>
              </a:ext>
            </a:extLst>
          </p:cNvPr>
          <p:cNvSpPr txBox="1">
            <a:spLocks/>
          </p:cNvSpPr>
          <p:nvPr/>
        </p:nvSpPr>
        <p:spPr>
          <a:xfrm>
            <a:off x="6436517" y="1218080"/>
            <a:ext cx="5178706" cy="4202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>
                <a:solidFill>
                  <a:schemeClr val="tx1"/>
                </a:solidFill>
              </a:rPr>
              <a:t>                </a:t>
            </a:r>
          </a:p>
          <a:p>
            <a:pPr algn="l"/>
            <a:r>
              <a:rPr lang="en-GB" sz="2800" b="1" i="1" kern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nl-NL" sz="1800" i="1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Wijs</a:t>
            </a:r>
            <a:endParaRPr lang="nl-NL" sz="1800" kern="100" dirty="0">
              <a:effectLst/>
              <a:latin typeface="Apercu" panose="0200050604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nl-NL" sz="1800" i="1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    Eigengereid wezen</a:t>
            </a:r>
            <a:endParaRPr lang="nl-NL" sz="1800" kern="100" dirty="0">
              <a:effectLst/>
              <a:latin typeface="Apercu" panose="0200050604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nl-NL" sz="1800" i="1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  Origineel en grappig</a:t>
            </a:r>
            <a:endParaRPr lang="nl-NL" sz="1800" kern="100" dirty="0">
              <a:effectLst/>
              <a:latin typeface="Apercu" panose="0200050604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nl-NL" sz="1800" i="1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     Met je puntige wijsneus</a:t>
            </a:r>
            <a:endParaRPr lang="nl-NL" sz="1800" kern="100" dirty="0">
              <a:effectLst/>
              <a:latin typeface="Apercu" panose="0200050604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nl-NL" sz="1800" i="1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nl-NL" sz="1800" i="1" kern="0" dirty="0" err="1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Eigenwijzerik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  <a:br>
              <a:rPr lang="en-GB" sz="2000" dirty="0">
                <a:solidFill>
                  <a:schemeClr val="tx1"/>
                </a:solidFill>
                <a:latin typeface="Apercu" panose="02000506040000020004"/>
              </a:rPr>
            </a:br>
            <a:endParaRPr lang="en-NL" sz="2000" dirty="0">
              <a:solidFill>
                <a:schemeClr val="tx1"/>
              </a:solidFill>
              <a:latin typeface="Apercu" panose="02000506040000020004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A51F922-C2AF-ED8C-B643-D5C38BB04BD2}"/>
              </a:ext>
            </a:extLst>
          </p:cNvPr>
          <p:cNvSpPr txBox="1">
            <a:spLocks/>
          </p:cNvSpPr>
          <p:nvPr/>
        </p:nvSpPr>
        <p:spPr>
          <a:xfrm>
            <a:off x="618980" y="1218080"/>
            <a:ext cx="5178706" cy="1837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br>
              <a:rPr lang="en-GB" sz="2000" dirty="0">
                <a:solidFill>
                  <a:schemeClr val="tx1"/>
                </a:solidFill>
              </a:rPr>
            </a:br>
            <a:endParaRPr lang="en-N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02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5C3953-FB40-BC3C-133D-06CCCE0149E7}"/>
              </a:ext>
            </a:extLst>
          </p:cNvPr>
          <p:cNvSpPr/>
          <p:nvPr/>
        </p:nvSpPr>
        <p:spPr>
          <a:xfrm>
            <a:off x="6256879" y="861391"/>
            <a:ext cx="5566117" cy="4943061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6D2F75-DFB9-99A1-9F19-7195823769E7}"/>
              </a:ext>
            </a:extLst>
          </p:cNvPr>
          <p:cNvSpPr/>
          <p:nvPr/>
        </p:nvSpPr>
        <p:spPr>
          <a:xfrm>
            <a:off x="425275" y="861391"/>
            <a:ext cx="5566117" cy="4943061"/>
          </a:xfrm>
          <a:prstGeom prst="rect">
            <a:avLst/>
          </a:prstGeom>
          <a:solidFill>
            <a:srgbClr val="F38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43C72D-5A04-4D24-39BE-0AF8A64D433D}"/>
              </a:ext>
            </a:extLst>
          </p:cNvPr>
          <p:cNvSpPr/>
          <p:nvPr/>
        </p:nvSpPr>
        <p:spPr>
          <a:xfrm>
            <a:off x="6256879" y="847578"/>
            <a:ext cx="5566117" cy="4943061"/>
          </a:xfrm>
          <a:prstGeom prst="rect">
            <a:avLst/>
          </a:prstGeom>
          <a:solidFill>
            <a:srgbClr val="8BD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72940C3-6A53-B0D2-0DEF-BD5CAF0E9B91}"/>
              </a:ext>
            </a:extLst>
          </p:cNvPr>
          <p:cNvSpPr txBox="1">
            <a:spLocks/>
          </p:cNvSpPr>
          <p:nvPr/>
        </p:nvSpPr>
        <p:spPr>
          <a:xfrm>
            <a:off x="6436517" y="1218080"/>
            <a:ext cx="5178706" cy="4202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 err="1">
                <a:solidFill>
                  <a:schemeClr val="tx1"/>
                </a:solidFill>
                <a:latin typeface="Apercu" panose="02000506040000020004"/>
              </a:rPr>
              <a:t>Presenteren</a:t>
            </a:r>
            <a:endParaRPr lang="en-GB" sz="2800" b="1" dirty="0">
              <a:solidFill>
                <a:schemeClr val="tx1"/>
              </a:solidFill>
              <a:latin typeface="Apercu" panose="02000506040000020004"/>
            </a:endParaRPr>
          </a:p>
          <a:p>
            <a:pPr algn="l"/>
            <a:endParaRPr lang="en-GB" sz="2800" dirty="0">
              <a:solidFill>
                <a:schemeClr val="tx1"/>
              </a:solidFill>
              <a:latin typeface="Apercu" panose="02000506040000020004"/>
            </a:endParaRPr>
          </a:p>
          <a:p>
            <a:pPr lvl="0" algn="l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nl-NL" sz="1800" kern="0" dirty="0">
                <a:solidFill>
                  <a:srgbClr val="000000"/>
                </a:solidFill>
                <a:latin typeface="Apercu" panose="02000506040000020004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Arial" panose="020B0604020202020204" pitchFamily="34" charset="0"/>
              </a:rPr>
              <a:t>aat jullie raps horen en zien aan elkaar. Geef elkaar tips en tops.</a:t>
            </a:r>
            <a:endParaRPr lang="nl-NL" sz="1800" kern="100" dirty="0">
              <a:latin typeface="Apercu" panose="020005060400000200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nl-NL" sz="1800" kern="100" dirty="0">
                <a:solidFill>
                  <a:srgbClr val="000000"/>
                </a:solidFill>
                <a:latin typeface="Apercu" panose="02000506040000020004"/>
                <a:ea typeface="Times New Roman" panose="02020603050405020304" pitchFamily="18" charset="0"/>
                <a:cs typeface="Arial" panose="020B0604020202020204" pitchFamily="34" charset="0"/>
              </a:rPr>
              <a:t>En doe vooral eigenwijs. Want </a:t>
            </a:r>
            <a:r>
              <a:rPr lang="nl-NL" sz="1800" kern="0" dirty="0">
                <a:solidFill>
                  <a:srgbClr val="000000"/>
                </a:solidFill>
                <a:latin typeface="Apercu" panose="02000506040000020004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Arial" panose="020B0604020202020204" pitchFamily="34" charset="0"/>
              </a:rPr>
              <a:t>aar een eigenwijze wil is een eigenwijze weg.</a:t>
            </a:r>
            <a:endParaRPr lang="nl-NL" sz="1800" kern="100" dirty="0">
              <a:effectLst/>
              <a:latin typeface="Apercu" panose="020005060400000200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br>
              <a:rPr lang="en-GB" sz="2000" dirty="0">
                <a:solidFill>
                  <a:schemeClr val="tx1"/>
                </a:solidFill>
              </a:rPr>
            </a:br>
            <a:endParaRPr lang="en-NL" sz="2000" dirty="0">
              <a:solidFill>
                <a:schemeClr val="tx1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A51F922-C2AF-ED8C-B643-D5C38BB04BD2}"/>
              </a:ext>
            </a:extLst>
          </p:cNvPr>
          <p:cNvSpPr txBox="1">
            <a:spLocks/>
          </p:cNvSpPr>
          <p:nvPr/>
        </p:nvSpPr>
        <p:spPr>
          <a:xfrm>
            <a:off x="618980" y="1218080"/>
            <a:ext cx="5178706" cy="2576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>
                <a:solidFill>
                  <a:schemeClr val="tx1"/>
                </a:solidFill>
                <a:latin typeface="Apercu" panose="02000506040000020004"/>
              </a:rPr>
              <a:t>Van e</a:t>
            </a:r>
            <a:r>
              <a:rPr lang="en-GB" sz="2800" b="1">
                <a:solidFill>
                  <a:schemeClr val="tx1"/>
                </a:solidFill>
                <a:latin typeface="Apercu" panose="02000506040000020004"/>
              </a:rPr>
              <a:t>lfje</a:t>
            </a:r>
            <a:r>
              <a:rPr lang="en-GB" sz="2800" b="1" dirty="0">
                <a:solidFill>
                  <a:schemeClr val="tx1"/>
                </a:solidFill>
                <a:latin typeface="Apercu" panose="02000506040000020004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Apercu" panose="02000506040000020004"/>
              </a:rPr>
              <a:t>naar</a:t>
            </a:r>
            <a:r>
              <a:rPr lang="en-GB" sz="2800" b="1" dirty="0">
                <a:solidFill>
                  <a:schemeClr val="tx1"/>
                </a:solidFill>
                <a:latin typeface="Apercu" panose="02000506040000020004"/>
              </a:rPr>
              <a:t> rap</a:t>
            </a:r>
          </a:p>
          <a:p>
            <a:pPr algn="l"/>
            <a:endParaRPr lang="en-GB" sz="2800" dirty="0">
              <a:solidFill>
                <a:schemeClr val="tx1"/>
              </a:solidFill>
              <a:latin typeface="Apercu" panose="02000506040000020004"/>
            </a:endParaRPr>
          </a:p>
          <a:p>
            <a:pPr algn="l"/>
            <a:r>
              <a:rPr lang="nl-NL" sz="1800" kern="0" dirty="0">
                <a:solidFill>
                  <a:srgbClr val="000000"/>
                </a:solidFill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Bedenk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 in tweetallen een beat, of kies een bestaande beat en zet deze om in bodypercussie. Kijk of je h</a:t>
            </a:r>
            <a:r>
              <a:rPr lang="nl-NL" sz="1800" kern="0" dirty="0">
                <a:solidFill>
                  <a:srgbClr val="000000"/>
                </a:solidFill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nl-NL" sz="1800" i="1" kern="0" dirty="0">
                <a:solidFill>
                  <a:srgbClr val="000000"/>
                </a:solidFill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elfje</a:t>
            </a:r>
            <a:r>
              <a:rPr lang="nl-NL" sz="1800" kern="0" dirty="0">
                <a:solidFill>
                  <a:srgbClr val="000000"/>
                </a:solidFill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 of de </a:t>
            </a:r>
            <a:r>
              <a:rPr lang="nl-NL" sz="1800" i="1" kern="0" dirty="0">
                <a:solidFill>
                  <a:srgbClr val="000000"/>
                </a:solidFill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elfjes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 op het ritme van de beat kunt rappen.</a:t>
            </a:r>
            <a:endParaRPr lang="nl-NL" sz="1800" kern="100" dirty="0">
              <a:effectLst/>
              <a:latin typeface="Apercu" panose="0200050604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br>
              <a:rPr lang="en-GB" sz="2000" dirty="0">
                <a:solidFill>
                  <a:schemeClr val="tx1"/>
                </a:solidFill>
              </a:rPr>
            </a:br>
            <a:endParaRPr lang="en-N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9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054A8-4E21-0C4F-2C83-D455BA6FA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3800" y="435430"/>
            <a:ext cx="5002695" cy="1469570"/>
          </a:xfrm>
        </p:spPr>
        <p:txBody>
          <a:bodyPr>
            <a:normAutofit fontScale="90000"/>
          </a:bodyPr>
          <a:lstStyle/>
          <a:p>
            <a:pPr algn="l"/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 je eigen wijze</a:t>
            </a:r>
            <a:b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L" dirty="0"/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A32A6E74-D218-BA78-56CE-624B8BA15B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824638"/>
            <a:ext cx="4114801" cy="714274"/>
          </a:xfrm>
          <a:prstGeom prst="rect">
            <a:avLst/>
          </a:prstGeom>
        </p:spPr>
      </p:pic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91C08F7-24E0-D11C-5489-DAD73D3259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8618" y="6024913"/>
            <a:ext cx="4114801" cy="71427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00A3E18-1D84-3DC3-2387-253E6718F791}"/>
              </a:ext>
            </a:extLst>
          </p:cNvPr>
          <p:cNvSpPr txBox="1">
            <a:spLocks/>
          </p:cNvSpPr>
          <p:nvPr/>
        </p:nvSpPr>
        <p:spPr>
          <a:xfrm>
            <a:off x="3633045" y="1611086"/>
            <a:ext cx="4925910" cy="5064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solidFill>
                  <a:schemeClr val="tx1"/>
                </a:solidFill>
                <a:latin typeface="Apercu" panose="02000506040000020004"/>
              </a:rPr>
              <a:t>Begin met </a:t>
            </a:r>
            <a:r>
              <a:rPr lang="en-GB" sz="1800" dirty="0" err="1">
                <a:solidFill>
                  <a:schemeClr val="tx1"/>
                </a:solidFill>
                <a:latin typeface="Apercu" panose="02000506040000020004"/>
              </a:rPr>
              <a:t>elkaar</a:t>
            </a:r>
            <a:r>
              <a:rPr lang="en-GB" sz="1800" dirty="0">
                <a:solidFill>
                  <a:schemeClr val="tx1"/>
                </a:solidFill>
                <a:latin typeface="Apercu" panose="02000506040000020004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percu" panose="02000506040000020004"/>
              </a:rPr>
              <a:t>een</a:t>
            </a:r>
            <a:r>
              <a:rPr lang="en-GB" sz="1800" dirty="0">
                <a:solidFill>
                  <a:schemeClr val="tx1"/>
                </a:solidFill>
                <a:latin typeface="Apercu" panose="02000506040000020004"/>
              </a:rPr>
              <a:t> (</a:t>
            </a:r>
            <a:r>
              <a:rPr lang="en-GB" sz="1800" dirty="0" err="1">
                <a:solidFill>
                  <a:schemeClr val="tx1"/>
                </a:solidFill>
                <a:latin typeface="Apercu" panose="02000506040000020004"/>
              </a:rPr>
              <a:t>filosofisch</a:t>
            </a:r>
            <a:r>
              <a:rPr lang="en-GB" sz="1800" dirty="0">
                <a:solidFill>
                  <a:schemeClr val="tx1"/>
                </a:solidFill>
                <a:latin typeface="Apercu" panose="02000506040000020004"/>
              </a:rPr>
              <a:t>) </a:t>
            </a:r>
            <a:r>
              <a:rPr lang="en-GB" sz="1800" dirty="0" err="1">
                <a:solidFill>
                  <a:schemeClr val="tx1"/>
                </a:solidFill>
                <a:latin typeface="Apercu" panose="02000506040000020004"/>
              </a:rPr>
              <a:t>gesprek</a:t>
            </a:r>
            <a:endParaRPr lang="en-GB" sz="1800" dirty="0">
              <a:solidFill>
                <a:schemeClr val="tx1"/>
              </a:solidFill>
              <a:latin typeface="Apercu" panose="02000506040000020004"/>
            </a:endParaRPr>
          </a:p>
          <a:p>
            <a:pPr algn="l"/>
            <a:endParaRPr lang="en-GB" sz="1800" dirty="0">
              <a:solidFill>
                <a:schemeClr val="tx1"/>
              </a:solidFill>
              <a:latin typeface="Apercu" panose="02000506040000020004"/>
            </a:endParaRPr>
          </a:p>
          <a:p>
            <a:pPr marL="342900" lvl="0" indent="-342900" algn="l">
              <a:lnSpc>
                <a:spcPct val="100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nl-NL" sz="18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Waar denk je aan bij het woord eigenwijs?</a:t>
            </a:r>
          </a:p>
          <a:p>
            <a:pPr marL="342900" lvl="0" indent="-342900" algn="l">
              <a:lnSpc>
                <a:spcPct val="100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nl-NL" sz="1800" kern="0" dirty="0">
                <a:solidFill>
                  <a:srgbClr val="000000"/>
                </a:solidFill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at is dan </a:t>
            </a:r>
            <a:r>
              <a:rPr lang="nl-NL" sz="1800" i="1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lekker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 eigenwijs?</a:t>
            </a:r>
          </a:p>
          <a:p>
            <a:pPr marL="342900" lvl="0" indent="-342900" algn="l">
              <a:lnSpc>
                <a:spcPct val="100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nl-NL" sz="18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wat is het verschil tussen eigenwijs en op je eigen manier? </a:t>
            </a:r>
            <a:endParaRPr lang="nl-NL" sz="1800" kern="0" dirty="0">
              <a:solidFill>
                <a:srgbClr val="000000"/>
              </a:solidFill>
              <a:latin typeface="Apercu" panose="020005060400000200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Aft>
                <a:spcPts val="1500"/>
              </a:spcAft>
            </a:pPr>
            <a:r>
              <a:rPr lang="nl-NL" sz="18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Tip: bespreek ook met elkaar dat </a:t>
            </a:r>
            <a:r>
              <a:rPr lang="nl-NL" sz="1800" kern="100" dirty="0">
                <a:solidFill>
                  <a:srgbClr val="000000"/>
                </a:solidFill>
                <a:effectLst/>
                <a:latin typeface="Apercu" panose="02000506040000020004"/>
                <a:ea typeface="Calibri" panose="020F0502020204030204" pitchFamily="34" charset="0"/>
                <a:cs typeface="Times New Roman" panose="02020603050405020304" pitchFamily="18" charset="0"/>
              </a:rPr>
              <a:t>in verschillende culturen mogelijk anders gedacht wordt over ‘eigenwijs’ zijn. Kennen de leerlingen daar voorbeelden van? </a:t>
            </a:r>
            <a:endParaRPr lang="nl-NL" sz="1800" kern="100" dirty="0">
              <a:effectLst/>
              <a:latin typeface="Apercu" panose="0200050604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56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5C3953-FB40-BC3C-133D-06CCCE0149E7}"/>
              </a:ext>
            </a:extLst>
          </p:cNvPr>
          <p:cNvSpPr/>
          <p:nvPr/>
        </p:nvSpPr>
        <p:spPr>
          <a:xfrm>
            <a:off x="5868444" y="1451167"/>
            <a:ext cx="5922497" cy="3739811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17B234-1FE4-3D9F-BAA6-0711C8A5D7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9266" y="1451167"/>
            <a:ext cx="5168238" cy="3739811"/>
          </a:xfrm>
          <a:prstGeom prst="rect">
            <a:avLst/>
          </a:prstGeom>
          <a:ln w="50800">
            <a:noFill/>
          </a:ln>
          <a:effectLst>
            <a:softEdge rad="0"/>
          </a:effec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72940C3-6A53-B0D2-0DEF-BD5CAF0E9B91}"/>
              </a:ext>
            </a:extLst>
          </p:cNvPr>
          <p:cNvSpPr txBox="1">
            <a:spLocks/>
          </p:cNvSpPr>
          <p:nvPr/>
        </p:nvSpPr>
        <p:spPr>
          <a:xfrm>
            <a:off x="6124555" y="1918994"/>
            <a:ext cx="5178706" cy="2884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>
                <a:solidFill>
                  <a:schemeClr val="tx1"/>
                </a:solidFill>
              </a:rPr>
              <a:t>Wonderlijke </a:t>
            </a:r>
            <a:r>
              <a:rPr lang="en-GB" sz="2800" b="1" dirty="0" err="1">
                <a:solidFill>
                  <a:schemeClr val="tx1"/>
                </a:solidFill>
              </a:rPr>
              <a:t>wezens</a:t>
            </a:r>
            <a:endParaRPr lang="en-GB" sz="2800" b="1" dirty="0">
              <a:solidFill>
                <a:schemeClr val="tx1"/>
              </a:solidFill>
            </a:endParaRPr>
          </a:p>
          <a:p>
            <a:pPr algn="l"/>
            <a:r>
              <a:rPr lang="nl-NL" sz="2000" dirty="0">
                <a:solidFill>
                  <a:schemeClr val="tx1"/>
                </a:solidFill>
              </a:rPr>
              <a:t>Bekijk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nl-NL" sz="2000" dirty="0">
                <a:solidFill>
                  <a:schemeClr val="tx1"/>
                </a:solidFill>
              </a:rPr>
              <a:t>en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bespreek</a:t>
            </a:r>
            <a:r>
              <a:rPr lang="en-GB" sz="2000" dirty="0">
                <a:solidFill>
                  <a:schemeClr val="tx1"/>
                </a:solidFill>
              </a:rPr>
              <a:t> met </a:t>
            </a:r>
            <a:r>
              <a:rPr lang="en-GB" sz="2000" dirty="0" err="1">
                <a:solidFill>
                  <a:schemeClr val="tx1"/>
                </a:solidFill>
              </a:rPr>
              <a:t>elkaar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een</a:t>
            </a:r>
            <a:r>
              <a:rPr lang="en-GB" sz="2000" dirty="0">
                <a:solidFill>
                  <a:schemeClr val="tx1"/>
                </a:solidFill>
              </a:rPr>
              <a:t> of </a:t>
            </a:r>
            <a:r>
              <a:rPr lang="en-GB" sz="2000" dirty="0" err="1">
                <a:solidFill>
                  <a:schemeClr val="tx1"/>
                </a:solidFill>
              </a:rPr>
              <a:t>meerdere</a:t>
            </a:r>
            <a:r>
              <a:rPr lang="en-GB" sz="2000" dirty="0">
                <a:solidFill>
                  <a:schemeClr val="tx1"/>
                </a:solidFill>
              </a:rPr>
              <a:t> van </a:t>
            </a:r>
            <a:r>
              <a:rPr lang="en-GB" sz="2000" dirty="0" err="1">
                <a:solidFill>
                  <a:schemeClr val="tx1"/>
                </a:solidFill>
              </a:rPr>
              <a:t>onderstaande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prentenboeken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Thé </a:t>
            </a:r>
            <a:r>
              <a:rPr lang="nl-NL" sz="2000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Tjong</a:t>
            </a:r>
            <a:r>
              <a:rPr lang="nl-NL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</a:t>
            </a:r>
            <a:r>
              <a:rPr lang="nl-NL" sz="2000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Khing</a:t>
            </a:r>
            <a:r>
              <a:rPr lang="nl-NL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lang="nl-NL" sz="2000" i="1" dirty="0">
                <a:solidFill>
                  <a:schemeClr val="tx1"/>
                </a:solidFill>
              </a:rPr>
              <a:t>Bosch Het vreemde verhaal van Jeroen, zijn pet, zijn rugzak en de bal…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Tjerk Noordraven </a:t>
            </a:r>
            <a:r>
              <a:rPr lang="nl-NL" sz="2000" i="1" dirty="0">
                <a:solidFill>
                  <a:schemeClr val="tx1"/>
                </a:solidFill>
              </a:rPr>
              <a:t>Het boek van wonderlijke wezens die werkelijk bestaan</a:t>
            </a:r>
          </a:p>
          <a:p>
            <a:pPr algn="l"/>
            <a:r>
              <a:rPr lang="nl-NL" sz="20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Raoul </a:t>
            </a:r>
            <a:r>
              <a:rPr lang="nl-NL" sz="2000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Deleo</a:t>
            </a:r>
            <a:r>
              <a:rPr lang="nl-NL" sz="20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l-NL" sz="2000" i="1" dirty="0">
                <a:solidFill>
                  <a:schemeClr val="tx1"/>
                </a:solidFill>
              </a:rPr>
              <a:t>Terra </a:t>
            </a:r>
            <a:r>
              <a:rPr lang="nl-NL" sz="2000" i="1" dirty="0" err="1">
                <a:solidFill>
                  <a:schemeClr val="tx1"/>
                </a:solidFill>
              </a:rPr>
              <a:t>Ultima</a:t>
            </a:r>
            <a:endParaRPr lang="en-NL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8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4109A7-1B2D-D8FF-9BF1-561207A7F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0091" y="1400833"/>
            <a:ext cx="4925910" cy="4408296"/>
          </a:xfrm>
        </p:spPr>
        <p:txBody>
          <a:bodyPr>
            <a:noAutofit/>
          </a:bodyPr>
          <a:lstStyle/>
          <a:p>
            <a:pPr algn="l"/>
            <a:r>
              <a:rPr lang="en-GB" sz="2800" b="1" dirty="0"/>
              <a:t>In </a:t>
            </a:r>
            <a:r>
              <a:rPr lang="nl-NL" sz="2800" b="1" dirty="0"/>
              <a:t>beweging</a:t>
            </a:r>
          </a:p>
          <a:p>
            <a:pPr algn="l"/>
            <a:endParaRPr lang="nl-NL" sz="2800" b="0" i="0" dirty="0">
              <a:effectLst/>
            </a:endParaRPr>
          </a:p>
          <a:p>
            <a:pPr algn="l"/>
            <a:r>
              <a:rPr lang="nl-NL" sz="20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Fysieke opwarming: </a:t>
            </a:r>
          </a:p>
          <a:p>
            <a:pPr algn="l"/>
            <a:endParaRPr lang="nl-NL" sz="2000" kern="0" dirty="0">
              <a:solidFill>
                <a:srgbClr val="000000"/>
              </a:solidFill>
              <a:effectLst/>
              <a:latin typeface="Apercu" panose="020005060400000200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l-NL" sz="2000" kern="0" dirty="0">
                <a:solidFill>
                  <a:srgbClr val="000000"/>
                </a:solidFill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sz="20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eweeg je  ledematen elk afzonderlijk. Denk aan je ledematen op zetten, uit strekken en langzaam en snel bewegen.</a:t>
            </a:r>
            <a:endParaRPr lang="nl-NL" sz="2000" kern="100" dirty="0">
              <a:effectLst/>
              <a:latin typeface="Apercu" panose="0200050604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br>
              <a:rPr lang="en-GB" sz="2200" dirty="0"/>
            </a:br>
            <a:endParaRPr lang="en-NL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4D236D-DF24-4564-F122-EF37DD85BD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13161" y="1400833"/>
            <a:ext cx="5022360" cy="3440108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accent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191621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5C3953-FB40-BC3C-133D-06CCCE0149E7}"/>
              </a:ext>
            </a:extLst>
          </p:cNvPr>
          <p:cNvSpPr/>
          <p:nvPr/>
        </p:nvSpPr>
        <p:spPr>
          <a:xfrm>
            <a:off x="5868444" y="1451167"/>
            <a:ext cx="5922497" cy="3739811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17B234-1FE4-3D9F-BAA6-0711C8A5D7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1937" y="1451167"/>
            <a:ext cx="4931618" cy="3739811"/>
          </a:xfrm>
          <a:prstGeom prst="rect">
            <a:avLst/>
          </a:prstGeom>
          <a:ln w="50800">
            <a:noFill/>
          </a:ln>
          <a:effectLst>
            <a:softEdge rad="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1A6F96-681F-76B1-2B82-F1A87CBCD572}"/>
              </a:ext>
            </a:extLst>
          </p:cNvPr>
          <p:cNvSpPr/>
          <p:nvPr/>
        </p:nvSpPr>
        <p:spPr>
          <a:xfrm>
            <a:off x="5868444" y="1451166"/>
            <a:ext cx="5922497" cy="3739811"/>
          </a:xfrm>
          <a:prstGeom prst="rect">
            <a:avLst/>
          </a:prstGeom>
          <a:solidFill>
            <a:srgbClr val="F38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72940C3-6A53-B0D2-0DEF-BD5CAF0E9B91}"/>
              </a:ext>
            </a:extLst>
          </p:cNvPr>
          <p:cNvSpPr txBox="1">
            <a:spLocks/>
          </p:cNvSpPr>
          <p:nvPr/>
        </p:nvSpPr>
        <p:spPr>
          <a:xfrm>
            <a:off x="6124555" y="1918994"/>
            <a:ext cx="5178706" cy="1837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000" dirty="0">
              <a:solidFill>
                <a:schemeClr val="tx1"/>
              </a:solidFill>
            </a:endParaRPr>
          </a:p>
          <a:p>
            <a:pPr algn="l"/>
            <a:r>
              <a:rPr lang="nl-NL" sz="18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Combineer de bewegingen met eigenschappen van dieren: schud je veren op, snuffel met je neus, sla je vleugels uit en wat </a:t>
            </a:r>
            <a:r>
              <a:rPr lang="nl-NL" sz="1800" kern="0" dirty="0">
                <a:solidFill>
                  <a:srgbClr val="000000"/>
                </a:solidFill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nl-NL" sz="18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 zelf kunt verzinnen. Gebruik hiervoor de bewegingskaartjes uit de </a:t>
            </a:r>
            <a:r>
              <a:rPr lang="nl-NL" sz="1800" u="sng" kern="0" dirty="0" err="1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Toolbox</a:t>
            </a:r>
            <a:r>
              <a:rPr lang="nl-NL" sz="1800" u="sng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endParaRPr lang="nl-NL" sz="1800" kern="100" dirty="0">
              <a:effectLst/>
              <a:latin typeface="Apercu" panose="020005060400000200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br>
              <a:rPr lang="en-GB" sz="2000" dirty="0">
                <a:solidFill>
                  <a:schemeClr val="tx1"/>
                </a:solidFill>
              </a:rPr>
            </a:br>
            <a:endParaRPr lang="en-N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46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054A8-4E21-0C4F-2C83-D455BA6FA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669182"/>
            <a:ext cx="5155095" cy="1263028"/>
          </a:xfrm>
        </p:spPr>
        <p:txBody>
          <a:bodyPr>
            <a:normAutofit/>
          </a:bodyPr>
          <a:lstStyle/>
          <a:p>
            <a:pPr algn="l"/>
            <a:r>
              <a:rPr lang="nl-NL" sz="4000" dirty="0"/>
              <a:t>Eigenwijze geluiden</a:t>
            </a:r>
            <a:endParaRPr lang="en-NL" sz="4000" dirty="0"/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A32A6E74-D218-BA78-56CE-624B8BA15B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824638"/>
            <a:ext cx="4114801" cy="714274"/>
          </a:xfrm>
          <a:prstGeom prst="rect">
            <a:avLst/>
          </a:prstGeom>
        </p:spPr>
      </p:pic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91C08F7-24E0-D11C-5489-DAD73D3259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58618" y="6024913"/>
            <a:ext cx="4114801" cy="71427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00A3E18-1D84-3DC3-2387-253E6718F791}"/>
              </a:ext>
            </a:extLst>
          </p:cNvPr>
          <p:cNvSpPr txBox="1">
            <a:spLocks/>
          </p:cNvSpPr>
          <p:nvPr/>
        </p:nvSpPr>
        <p:spPr>
          <a:xfrm>
            <a:off x="3633045" y="2267022"/>
            <a:ext cx="4925910" cy="4408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percu" panose="0200050604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0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Elk dier maakt geluid als hij beweegt. Verschillende lichaamsdelen maken ook verschillende geluiden. </a:t>
            </a:r>
          </a:p>
          <a:p>
            <a:pPr algn="l"/>
            <a:r>
              <a:rPr lang="nl-NL" sz="20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Bekijk en bespreek de YouTube- filmpjes met bodypercussie op de volgende pagina’s: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2000" kern="0" dirty="0">
              <a:solidFill>
                <a:srgbClr val="000000"/>
              </a:solidFill>
              <a:effectLst/>
              <a:latin typeface="Apercu" panose="020005060400000200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nl-NL" sz="20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Latin Groove </a:t>
            </a:r>
            <a:r>
              <a:rPr lang="nl-NL" sz="2000" kern="0" dirty="0" err="1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Kids</a:t>
            </a:r>
            <a:endParaRPr lang="nl-NL" sz="2000" kern="0" dirty="0">
              <a:solidFill>
                <a:srgbClr val="000000"/>
              </a:solidFill>
              <a:effectLst/>
              <a:latin typeface="Apercu" panose="020005060400000200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nl-NL" sz="20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‘Basket Team’ door Marco </a:t>
            </a:r>
            <a:r>
              <a:rPr lang="nl-NL" sz="2000" kern="0" dirty="0" err="1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Epis</a:t>
            </a:r>
            <a:endParaRPr lang="nl-NL" sz="2000" kern="0" dirty="0">
              <a:solidFill>
                <a:srgbClr val="000000"/>
              </a:solidFill>
              <a:effectLst/>
              <a:latin typeface="Apercu" panose="020005060400000200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nl-NL" sz="20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nl-NL" sz="2000" kern="0" dirty="0" err="1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Carino</a:t>
            </a:r>
            <a:r>
              <a:rPr lang="nl-NL" sz="2000" kern="0" dirty="0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’ door Marco </a:t>
            </a:r>
            <a:r>
              <a:rPr lang="nl-NL" sz="2000" kern="0" dirty="0" err="1">
                <a:solidFill>
                  <a:srgbClr val="000000"/>
                </a:solidFill>
                <a:effectLst/>
                <a:latin typeface="Apercu" panose="02000506040000020004"/>
                <a:ea typeface="Times New Roman" panose="02020603050405020304" pitchFamily="18" charset="0"/>
                <a:cs typeface="Times New Roman" panose="02020603050405020304" pitchFamily="18" charset="0"/>
              </a:rPr>
              <a:t>Epis</a:t>
            </a:r>
            <a:endParaRPr lang="nl-NL" sz="2000" kern="0" dirty="0">
              <a:solidFill>
                <a:srgbClr val="000000"/>
              </a:solidFill>
              <a:effectLst/>
              <a:latin typeface="Apercu" panose="020005060400000200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0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A80B3B-69EE-8A14-8505-73787F099257}"/>
              </a:ext>
            </a:extLst>
          </p:cNvPr>
          <p:cNvSpPr txBox="1"/>
          <p:nvPr/>
        </p:nvSpPr>
        <p:spPr>
          <a:xfrm>
            <a:off x="435429" y="-1518305"/>
            <a:ext cx="410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chemeClr val="bg1"/>
                </a:solidFill>
                <a:latin typeface="Apercu" panose="02000506040000020004" pitchFamily="2" charset="77"/>
              </a:rPr>
              <a:t>Video vervangen: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120CFB-1186-C0E8-731C-068E0491BD55}"/>
              </a:ext>
            </a:extLst>
          </p:cNvPr>
          <p:cNvSpPr txBox="1"/>
          <p:nvPr/>
        </p:nvSpPr>
        <p:spPr>
          <a:xfrm>
            <a:off x="468087" y="-1148973"/>
            <a:ext cx="645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Invoegen</a:t>
            </a: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&gt; Media &gt; Video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invoegen</a:t>
            </a: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endParaRPr lang="en-NL" b="1" dirty="0">
              <a:solidFill>
                <a:schemeClr val="bg1"/>
              </a:solidFill>
              <a:latin typeface="Apercu" panose="02000506040000020004" pitchFamily="2" charset="77"/>
            </a:endParaRPr>
          </a:p>
        </p:txBody>
      </p:sp>
      <p:pic>
        <p:nvPicPr>
          <p:cNvPr id="8" name="Online Media 7" descr="Wat zoek jij?">
            <a:hlinkClick r:id="" action="ppaction://media"/>
            <a:extLst>
              <a:ext uri="{FF2B5EF4-FFF2-40B4-BE49-F238E27FC236}">
                <a16:creationId xmlns:a16="http://schemas.microsoft.com/office/drawing/2014/main" id="{6942BE90-F47B-A44D-64FE-DA94B5BE86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554" y="0"/>
            <a:ext cx="12138055" cy="6858000"/>
          </a:xfrm>
          <a:prstGeom prst="rect">
            <a:avLst/>
          </a:prstGeom>
          <a:ln w="50800">
            <a:solidFill>
              <a:srgbClr val="8BD0BF"/>
            </a:solidFill>
          </a:ln>
        </p:spPr>
      </p:pic>
      <p:pic>
        <p:nvPicPr>
          <p:cNvPr id="2" name="Onlinemedia 1" title="Body percussion by Latin Groove kids">
            <a:hlinkClick r:id="" action="ppaction://media"/>
            <a:extLst>
              <a:ext uri="{FF2B5EF4-FFF2-40B4-BE49-F238E27FC236}">
                <a16:creationId xmlns:a16="http://schemas.microsoft.com/office/drawing/2014/main" id="{E2F58487-DB79-4027-517A-6773DBF970E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9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A80B3B-69EE-8A14-8505-73787F099257}"/>
              </a:ext>
            </a:extLst>
          </p:cNvPr>
          <p:cNvSpPr txBox="1"/>
          <p:nvPr/>
        </p:nvSpPr>
        <p:spPr>
          <a:xfrm>
            <a:off x="435429" y="-1518305"/>
            <a:ext cx="410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chemeClr val="bg1"/>
                </a:solidFill>
                <a:latin typeface="Apercu" panose="02000506040000020004" pitchFamily="2" charset="77"/>
              </a:rPr>
              <a:t>Video vervangen: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120CFB-1186-C0E8-731C-068E0491BD55}"/>
              </a:ext>
            </a:extLst>
          </p:cNvPr>
          <p:cNvSpPr txBox="1"/>
          <p:nvPr/>
        </p:nvSpPr>
        <p:spPr>
          <a:xfrm>
            <a:off x="468087" y="-1148973"/>
            <a:ext cx="645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Invoegen</a:t>
            </a: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&gt; Media &gt; Video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invoegen</a:t>
            </a: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endParaRPr lang="en-NL" b="1" dirty="0">
              <a:solidFill>
                <a:schemeClr val="bg1"/>
              </a:solidFill>
              <a:latin typeface="Apercu" panose="02000506040000020004" pitchFamily="2" charset="77"/>
            </a:endParaRPr>
          </a:p>
        </p:txBody>
      </p:sp>
      <p:pic>
        <p:nvPicPr>
          <p:cNvPr id="8" name="Online Media 7" descr="Wat zoek jij?">
            <a:hlinkClick r:id="" action="ppaction://media"/>
            <a:extLst>
              <a:ext uri="{FF2B5EF4-FFF2-40B4-BE49-F238E27FC236}">
                <a16:creationId xmlns:a16="http://schemas.microsoft.com/office/drawing/2014/main" id="{6942BE90-F47B-A44D-64FE-DA94B5BE86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554" y="0"/>
            <a:ext cx="12138055" cy="6858000"/>
          </a:xfrm>
          <a:prstGeom prst="rect">
            <a:avLst/>
          </a:prstGeom>
          <a:ln w="50800">
            <a:solidFill>
              <a:srgbClr val="8BD0BF"/>
            </a:solidFill>
          </a:ln>
        </p:spPr>
      </p:pic>
      <p:pic>
        <p:nvPicPr>
          <p:cNvPr id="2" name="Onlinemedia 1" title="Kids Bodypercussion / Body Percussie - Carino (by Marco Epis)">
            <a:hlinkClick r:id="" action="ppaction://media"/>
            <a:extLst>
              <a:ext uri="{FF2B5EF4-FFF2-40B4-BE49-F238E27FC236}">
                <a16:creationId xmlns:a16="http://schemas.microsoft.com/office/drawing/2014/main" id="{E35A3E94-A385-EF98-25B7-6D971A1FA17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1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A80B3B-69EE-8A14-8505-73787F099257}"/>
              </a:ext>
            </a:extLst>
          </p:cNvPr>
          <p:cNvSpPr txBox="1"/>
          <p:nvPr/>
        </p:nvSpPr>
        <p:spPr>
          <a:xfrm>
            <a:off x="435429" y="-1518305"/>
            <a:ext cx="410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chemeClr val="bg1"/>
                </a:solidFill>
                <a:latin typeface="Apercu" panose="02000506040000020004" pitchFamily="2" charset="77"/>
              </a:rPr>
              <a:t>Video vervangen: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120CFB-1186-C0E8-731C-068E0491BD55}"/>
              </a:ext>
            </a:extLst>
          </p:cNvPr>
          <p:cNvSpPr txBox="1"/>
          <p:nvPr/>
        </p:nvSpPr>
        <p:spPr>
          <a:xfrm>
            <a:off x="468087" y="-1148973"/>
            <a:ext cx="645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Invoegen</a:t>
            </a: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&gt; Media &gt; Video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invoegen</a:t>
            </a: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endParaRPr lang="en-NL" b="1" dirty="0">
              <a:solidFill>
                <a:schemeClr val="bg1"/>
              </a:solidFill>
              <a:latin typeface="Apercu" panose="02000506040000020004" pitchFamily="2" charset="77"/>
            </a:endParaRPr>
          </a:p>
        </p:txBody>
      </p:sp>
      <p:pic>
        <p:nvPicPr>
          <p:cNvPr id="8" name="Online Media 7" descr="Wat zoek jij?">
            <a:hlinkClick r:id="" action="ppaction://media"/>
            <a:extLst>
              <a:ext uri="{FF2B5EF4-FFF2-40B4-BE49-F238E27FC236}">
                <a16:creationId xmlns:a16="http://schemas.microsoft.com/office/drawing/2014/main" id="{6942BE90-F47B-A44D-64FE-DA94B5BE86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945" y="0"/>
            <a:ext cx="12138055" cy="6858000"/>
          </a:xfrm>
          <a:prstGeom prst="rect">
            <a:avLst/>
          </a:prstGeom>
          <a:ln w="50800">
            <a:solidFill>
              <a:srgbClr val="8BD0BF"/>
            </a:solidFill>
          </a:ln>
        </p:spPr>
      </p:pic>
      <p:pic>
        <p:nvPicPr>
          <p:cNvPr id="2" name="Onlinemedia 1" title="Kids Bodypercussion / Body Percussie - Basket Team (by Marco Epis)">
            <a:hlinkClick r:id="" action="ppaction://media"/>
            <a:extLst>
              <a:ext uri="{FF2B5EF4-FFF2-40B4-BE49-F238E27FC236}">
                <a16:creationId xmlns:a16="http://schemas.microsoft.com/office/drawing/2014/main" id="{E0C81010-56B3-B8C2-AB5B-8BDF16E888F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ltuurschakel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FED504"/>
      </a:accent1>
      <a:accent2>
        <a:srgbClr val="F285A0"/>
      </a:accent2>
      <a:accent3>
        <a:srgbClr val="972163"/>
      </a:accent3>
      <a:accent4>
        <a:srgbClr val="0EA0DB"/>
      </a:accent4>
      <a:accent5>
        <a:srgbClr val="8ACFBE"/>
      </a:accent5>
      <a:accent6>
        <a:srgbClr val="E31B3B"/>
      </a:accent6>
      <a:hlink>
        <a:srgbClr val="FED504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40474</TotalTime>
  <Words>471</Words>
  <Application>Microsoft Office PowerPoint</Application>
  <PresentationFormat>Breedbeeld</PresentationFormat>
  <Paragraphs>59</Paragraphs>
  <Slides>12</Slides>
  <Notes>0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Apercu</vt:lpstr>
      <vt:lpstr>Arial</vt:lpstr>
      <vt:lpstr>Calibri</vt:lpstr>
      <vt:lpstr>Symbol</vt:lpstr>
      <vt:lpstr>Office Theme</vt:lpstr>
      <vt:lpstr>Lekker eigenwijs!</vt:lpstr>
      <vt:lpstr>                                 Op je eigen wijze </vt:lpstr>
      <vt:lpstr>PowerPoint-presentatie</vt:lpstr>
      <vt:lpstr>PowerPoint-presentatie</vt:lpstr>
      <vt:lpstr>PowerPoint-presentatie</vt:lpstr>
      <vt:lpstr>Eigenwijze geluiden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WELKOM!</dc:title>
  <dc:creator>Kin Mok</dc:creator>
  <cp:lastModifiedBy>Martine de Moor</cp:lastModifiedBy>
  <cp:revision>37</cp:revision>
  <dcterms:created xsi:type="dcterms:W3CDTF">2023-03-27T07:48:37Z</dcterms:created>
  <dcterms:modified xsi:type="dcterms:W3CDTF">2024-04-16T13:14:49Z</dcterms:modified>
</cp:coreProperties>
</file>